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76" r:id="rId1"/>
  </p:sldMasterIdLst>
  <p:notesMasterIdLst>
    <p:notesMasterId r:id="rId3"/>
  </p:notesMasterIdLst>
  <p:handoutMasterIdLst>
    <p:handoutMasterId r:id="rId4"/>
  </p:handoutMasterIdLst>
  <p:sldIdLst>
    <p:sldId id="261" r:id="rId2"/>
  </p:sldIdLst>
  <p:sldSz cx="7775575" cy="10907713"/>
  <p:notesSz cx="6735763" cy="9866313"/>
  <p:kinsoku lang="ja-JP" invalStChars="、。，．・：；？！゛゜ヽヾゝゞ々ー’”）〕］｝〉》」』】°‰′″℃￠％ぁぃぅぇぉっゃゅょゎァィゥェォッャュョヮヵヶ!%),.:;?]}｡｣､･ｧｨｩｪｫｬｭｮｯｰﾞﾟ" invalEndChars="‘“（〔［｛〈《「『【￥＄$([\{｢￡"/>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555D"/>
    <a:srgbClr val="DD9CB9"/>
    <a:srgbClr val="FFF24A"/>
    <a:srgbClr val="320500"/>
    <a:srgbClr val="93BD00"/>
    <a:srgbClr val="75BCE3"/>
    <a:srgbClr val="009C92"/>
    <a:srgbClr val="009BD5"/>
    <a:srgbClr val="93BD3B"/>
    <a:srgbClr val="5858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3" autoAdjust="0"/>
    <p:restoredTop sz="99515" autoAdjust="0"/>
  </p:normalViewPr>
  <p:slideViewPr>
    <p:cSldViewPr snapToGrid="0">
      <p:cViewPr varScale="1">
        <p:scale>
          <a:sx n="66" d="100"/>
          <a:sy n="66" d="100"/>
        </p:scale>
        <p:origin x="2150" y="53"/>
      </p:cViewPr>
      <p:guideLst>
        <p:guide orient="horz" pos="3435"/>
        <p:guide pos="2449"/>
      </p:guideLst>
    </p:cSldViewPr>
  </p:slideViewPr>
  <p:notesTextViewPr>
    <p:cViewPr>
      <p:scale>
        <a:sx n="1" d="1"/>
        <a:sy n="1" d="1"/>
      </p:scale>
      <p:origin x="0" y="0"/>
    </p:cViewPr>
  </p:notesTextViewPr>
  <p:notesViewPr>
    <p:cSldViewPr snapToGrid="0">
      <p:cViewPr varScale="1">
        <p:scale>
          <a:sx n="70" d="100"/>
          <a:sy n="70" d="100"/>
        </p:scale>
        <p:origin x="-2148"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19318" cy="493091"/>
          </a:xfrm>
          <a:prstGeom prst="rect">
            <a:avLst/>
          </a:prstGeom>
        </p:spPr>
        <p:txBody>
          <a:bodyPr vert="horz" lIns="85391" tIns="42697" rIns="85391" bIns="42697" rtlCol="0"/>
          <a:lstStyle>
            <a:lvl1pPr algn="l">
              <a:defRPr sz="1000"/>
            </a:lvl1pPr>
          </a:lstStyle>
          <a:p>
            <a:endParaRPr kumimoji="1" lang="ja-JP" altLang="en-US" dirty="0"/>
          </a:p>
        </p:txBody>
      </p:sp>
      <p:sp>
        <p:nvSpPr>
          <p:cNvPr id="3" name="日付プレースホルダー 2"/>
          <p:cNvSpPr>
            <a:spLocks noGrp="1"/>
          </p:cNvSpPr>
          <p:nvPr>
            <p:ph type="dt" sz="quarter" idx="1"/>
          </p:nvPr>
        </p:nvSpPr>
        <p:spPr>
          <a:xfrm>
            <a:off x="3814989" y="0"/>
            <a:ext cx="2919318" cy="493091"/>
          </a:xfrm>
          <a:prstGeom prst="rect">
            <a:avLst/>
          </a:prstGeom>
        </p:spPr>
        <p:txBody>
          <a:bodyPr vert="horz" lIns="85391" tIns="42697" rIns="85391" bIns="42697" rtlCol="0"/>
          <a:lstStyle>
            <a:lvl1pPr algn="r">
              <a:defRPr sz="1000"/>
            </a:lvl1pPr>
          </a:lstStyle>
          <a:p>
            <a:fld id="{EA4C0380-2DE9-498B-B68D-60B46204BA80}" type="datetimeFigureOut">
              <a:rPr kumimoji="1" lang="ja-JP" altLang="en-US" smtClean="0"/>
              <a:pPr/>
              <a:t>2021/2/23</a:t>
            </a:fld>
            <a:endParaRPr kumimoji="1" lang="ja-JP" altLang="en-US" dirty="0"/>
          </a:p>
        </p:txBody>
      </p:sp>
      <p:sp>
        <p:nvSpPr>
          <p:cNvPr id="4" name="フッター プレースホルダー 3"/>
          <p:cNvSpPr>
            <a:spLocks noGrp="1"/>
          </p:cNvSpPr>
          <p:nvPr>
            <p:ph type="ftr" sz="quarter" idx="2"/>
          </p:nvPr>
        </p:nvSpPr>
        <p:spPr>
          <a:xfrm>
            <a:off x="5" y="9371729"/>
            <a:ext cx="2919318" cy="493090"/>
          </a:xfrm>
          <a:prstGeom prst="rect">
            <a:avLst/>
          </a:prstGeom>
        </p:spPr>
        <p:txBody>
          <a:bodyPr vert="horz" lIns="85391" tIns="42697" rIns="85391" bIns="42697" rtlCol="0" anchor="b"/>
          <a:lstStyle>
            <a:lvl1pPr algn="l">
              <a:defRPr sz="1000"/>
            </a:lvl1pPr>
          </a:lstStyle>
          <a:p>
            <a:endParaRPr kumimoji="1" lang="ja-JP" altLang="en-US" dirty="0"/>
          </a:p>
        </p:txBody>
      </p:sp>
      <p:sp>
        <p:nvSpPr>
          <p:cNvPr id="5" name="スライド番号プレースホルダー 4"/>
          <p:cNvSpPr>
            <a:spLocks noGrp="1"/>
          </p:cNvSpPr>
          <p:nvPr>
            <p:ph type="sldNum" sz="quarter" idx="3"/>
          </p:nvPr>
        </p:nvSpPr>
        <p:spPr>
          <a:xfrm>
            <a:off x="3814989" y="9371729"/>
            <a:ext cx="2919318" cy="493090"/>
          </a:xfrm>
          <a:prstGeom prst="rect">
            <a:avLst/>
          </a:prstGeom>
        </p:spPr>
        <p:txBody>
          <a:bodyPr vert="horz" lIns="85391" tIns="42697" rIns="85391" bIns="42697" rtlCol="0" anchor="b"/>
          <a:lstStyle>
            <a:lvl1pPr algn="r">
              <a:defRPr sz="1000"/>
            </a:lvl1pPr>
          </a:lstStyle>
          <a:p>
            <a:fld id="{78A262EF-70DF-4926-8929-0A60A2E81DC8}" type="slidenum">
              <a:rPr kumimoji="1" lang="ja-JP" altLang="en-US" smtClean="0"/>
              <a:pPr/>
              <a:t>‹#›</a:t>
            </a:fld>
            <a:endParaRPr kumimoji="1" lang="ja-JP" altLang="en-US" dirty="0"/>
          </a:p>
        </p:txBody>
      </p:sp>
    </p:spTree>
    <p:extLst>
      <p:ext uri="{BB962C8B-B14F-4D97-AF65-F5344CB8AC3E}">
        <p14:creationId xmlns:p14="http://schemas.microsoft.com/office/powerpoint/2010/main" val="3854052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3"/>
            <a:ext cx="2918830" cy="495028"/>
          </a:xfrm>
          <a:prstGeom prst="rect">
            <a:avLst/>
          </a:prstGeom>
        </p:spPr>
        <p:txBody>
          <a:bodyPr vert="horz" lIns="90738" tIns="45370" rIns="90738" bIns="45370" rtlCol="0"/>
          <a:lstStyle>
            <a:lvl1pPr algn="l">
              <a:defRPr sz="1000"/>
            </a:lvl1pPr>
          </a:lstStyle>
          <a:p>
            <a:endParaRPr kumimoji="1" lang="ja-JP" altLang="en-US" dirty="0"/>
          </a:p>
        </p:txBody>
      </p:sp>
      <p:sp>
        <p:nvSpPr>
          <p:cNvPr id="3" name="日付プレースホルダー 2"/>
          <p:cNvSpPr>
            <a:spLocks noGrp="1"/>
          </p:cNvSpPr>
          <p:nvPr>
            <p:ph type="dt" idx="1"/>
          </p:nvPr>
        </p:nvSpPr>
        <p:spPr>
          <a:xfrm>
            <a:off x="3815381" y="3"/>
            <a:ext cx="2918830" cy="495028"/>
          </a:xfrm>
          <a:prstGeom prst="rect">
            <a:avLst/>
          </a:prstGeom>
        </p:spPr>
        <p:txBody>
          <a:bodyPr vert="horz" lIns="90738" tIns="45370" rIns="90738" bIns="45370" rtlCol="0"/>
          <a:lstStyle>
            <a:lvl1pPr algn="r">
              <a:defRPr sz="1000"/>
            </a:lvl1pPr>
          </a:lstStyle>
          <a:p>
            <a:fld id="{70F99883-74AE-4A2C-81B7-5B86A08198C0}" type="datetimeFigureOut">
              <a:rPr kumimoji="1" lang="ja-JP" altLang="en-US" smtClean="0"/>
              <a:pPr/>
              <a:t>2021/2/23</a:t>
            </a:fld>
            <a:endParaRPr kumimoji="1" lang="ja-JP" altLang="en-US" dirty="0"/>
          </a:p>
        </p:txBody>
      </p:sp>
      <p:sp>
        <p:nvSpPr>
          <p:cNvPr id="4" name="スライド イメージ プレースホルダー 3"/>
          <p:cNvSpPr>
            <a:spLocks noGrp="1" noRot="1" noChangeAspect="1"/>
          </p:cNvSpPr>
          <p:nvPr>
            <p:ph type="sldImg" idx="2"/>
          </p:nvPr>
        </p:nvSpPr>
        <p:spPr>
          <a:xfrm>
            <a:off x="2181225" y="1231900"/>
            <a:ext cx="2373313" cy="3332163"/>
          </a:xfrm>
          <a:prstGeom prst="rect">
            <a:avLst/>
          </a:prstGeom>
          <a:noFill/>
          <a:ln w="12700">
            <a:solidFill>
              <a:prstClr val="black"/>
            </a:solidFill>
          </a:ln>
        </p:spPr>
        <p:txBody>
          <a:bodyPr vert="horz" lIns="90738" tIns="45370" rIns="90738" bIns="45370" rtlCol="0" anchor="ctr"/>
          <a:lstStyle/>
          <a:p>
            <a:endParaRPr lang="ja-JP" altLang="en-US" dirty="0"/>
          </a:p>
        </p:txBody>
      </p:sp>
      <p:sp>
        <p:nvSpPr>
          <p:cNvPr id="5" name="ノート プレースホルダー 4"/>
          <p:cNvSpPr>
            <a:spLocks noGrp="1"/>
          </p:cNvSpPr>
          <p:nvPr>
            <p:ph type="body" sz="quarter" idx="3"/>
          </p:nvPr>
        </p:nvSpPr>
        <p:spPr>
          <a:xfrm>
            <a:off x="673577" y="4748167"/>
            <a:ext cx="5388610" cy="3884860"/>
          </a:xfrm>
          <a:prstGeom prst="rect">
            <a:avLst/>
          </a:prstGeom>
        </p:spPr>
        <p:txBody>
          <a:bodyPr vert="horz" lIns="90738" tIns="45370" rIns="90738" bIns="4537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371289"/>
            <a:ext cx="2918830" cy="495027"/>
          </a:xfrm>
          <a:prstGeom prst="rect">
            <a:avLst/>
          </a:prstGeom>
        </p:spPr>
        <p:txBody>
          <a:bodyPr vert="horz" lIns="90738" tIns="45370" rIns="90738" bIns="45370" rtlCol="0" anchor="b"/>
          <a:lstStyle>
            <a:lvl1pPr algn="l">
              <a:defRPr sz="1000"/>
            </a:lvl1pPr>
          </a:lstStyle>
          <a:p>
            <a:endParaRPr kumimoji="1" lang="ja-JP" altLang="en-US" dirty="0"/>
          </a:p>
        </p:txBody>
      </p:sp>
      <p:sp>
        <p:nvSpPr>
          <p:cNvPr id="7" name="スライド番号プレースホルダー 6"/>
          <p:cNvSpPr>
            <a:spLocks noGrp="1"/>
          </p:cNvSpPr>
          <p:nvPr>
            <p:ph type="sldNum" sz="quarter" idx="5"/>
          </p:nvPr>
        </p:nvSpPr>
        <p:spPr>
          <a:xfrm>
            <a:off x="3815381" y="9371289"/>
            <a:ext cx="2918830" cy="495027"/>
          </a:xfrm>
          <a:prstGeom prst="rect">
            <a:avLst/>
          </a:prstGeom>
        </p:spPr>
        <p:txBody>
          <a:bodyPr vert="horz" lIns="90738" tIns="45370" rIns="90738" bIns="45370" rtlCol="0" anchor="b"/>
          <a:lstStyle>
            <a:lvl1pPr algn="r">
              <a:defRPr sz="1000"/>
            </a:lvl1pPr>
          </a:lstStyle>
          <a:p>
            <a:fld id="{ACD93CC5-A9B8-46A1-B8C3-70AA73E05DA2}" type="slidenum">
              <a:rPr kumimoji="1" lang="ja-JP" altLang="en-US" smtClean="0"/>
              <a:pPr/>
              <a:t>‹#›</a:t>
            </a:fld>
            <a:endParaRPr kumimoji="1" lang="ja-JP" altLang="en-US" dirty="0"/>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2/23/2021</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2/23/2021</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2/23/2021</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2/23/2021</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2/23/2021</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2/23/2021</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2/23/2021</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2/23/2021</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2/23/2021</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2/23/2021</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dirty="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2/23/2021</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Server-win\share\アスクル関連\１月作業\0111アスクル\AI\002_922d_singlemother\haikei.png"/>
          <p:cNvPicPr>
            <a:picLocks noChangeAspect="1" noChangeArrowheads="1"/>
          </p:cNvPicPr>
          <p:nvPr/>
        </p:nvPicPr>
        <p:blipFill>
          <a:blip r:embed="rId2" cstate="print"/>
          <a:srcRect/>
          <a:stretch>
            <a:fillRect/>
          </a:stretch>
        </p:blipFill>
        <p:spPr bwMode="auto">
          <a:xfrm>
            <a:off x="0" y="-1"/>
            <a:ext cx="7775575" cy="10908637"/>
          </a:xfrm>
          <a:prstGeom prst="rect">
            <a:avLst/>
          </a:prstGeom>
          <a:noFill/>
        </p:spPr>
      </p:pic>
      <p:pic>
        <p:nvPicPr>
          <p:cNvPr id="3" name="Picture 4" descr="\\Server-win\share\アスクル関連\１月作業\0111アスクル\AI\002_922d_singlemother\haieishiro.png"/>
          <p:cNvPicPr>
            <a:picLocks noChangeAspect="1" noChangeArrowheads="1"/>
          </p:cNvPicPr>
          <p:nvPr/>
        </p:nvPicPr>
        <p:blipFill>
          <a:blip r:embed="rId3" cstate="print"/>
          <a:srcRect/>
          <a:stretch>
            <a:fillRect/>
          </a:stretch>
        </p:blipFill>
        <p:spPr bwMode="auto">
          <a:xfrm>
            <a:off x="376691" y="447434"/>
            <a:ext cx="7021513" cy="10031413"/>
          </a:xfrm>
          <a:prstGeom prst="rect">
            <a:avLst/>
          </a:prstGeom>
          <a:noFill/>
        </p:spPr>
      </p:pic>
      <p:pic>
        <p:nvPicPr>
          <p:cNvPr id="6" name="Picture 7" descr="\\Server-win\share\アスクル関連\１月作業\0111アスクル\AI\002_922d_singlemother\waku.png"/>
          <p:cNvPicPr>
            <a:picLocks noChangeAspect="1" noChangeArrowheads="1"/>
          </p:cNvPicPr>
          <p:nvPr/>
        </p:nvPicPr>
        <p:blipFill>
          <a:blip r:embed="rId4" cstate="print"/>
          <a:srcRect/>
          <a:stretch>
            <a:fillRect/>
          </a:stretch>
        </p:blipFill>
        <p:spPr bwMode="auto">
          <a:xfrm>
            <a:off x="692943" y="5746805"/>
            <a:ext cx="6348412" cy="2675971"/>
          </a:xfrm>
          <a:prstGeom prst="rect">
            <a:avLst/>
          </a:prstGeom>
          <a:noFill/>
        </p:spPr>
      </p:pic>
      <p:sp>
        <p:nvSpPr>
          <p:cNvPr id="92" name="テキスト ボックス 91"/>
          <p:cNvSpPr txBox="1"/>
          <p:nvPr/>
        </p:nvSpPr>
        <p:spPr>
          <a:xfrm>
            <a:off x="681038" y="1076360"/>
            <a:ext cx="6520472" cy="369332"/>
          </a:xfrm>
          <a:prstGeom prst="rect">
            <a:avLst/>
          </a:prstGeom>
          <a:noFill/>
        </p:spPr>
        <p:txBody>
          <a:bodyPr wrap="square" rtlCol="0">
            <a:spAutoFit/>
          </a:bodyPr>
          <a:lstStyle/>
          <a:p>
            <a:pPr algn="ctr"/>
            <a:r>
              <a:rPr kumimoji="1" lang="ja-JP" altLang="en-US" sz="1800" dirty="0">
                <a:latin typeface="HGPｺﾞｼｯｸE" panose="020B0900000000000000" pitchFamily="50" charset="-128"/>
                <a:ea typeface="HGPｺﾞｼｯｸE" panose="020B0900000000000000" pitchFamily="50" charset="-128"/>
              </a:rPr>
              <a:t>若竹大寿会公開セミナー　</a:t>
            </a:r>
            <a:r>
              <a:rPr kumimoji="1" lang="ja-JP" altLang="en-US" sz="1200" dirty="0">
                <a:latin typeface="HGPｺﾞｼｯｸE" panose="020B0900000000000000" pitchFamily="50" charset="-128"/>
                <a:ea typeface="HGPｺﾞｼｯｸE" panose="020B0900000000000000" pitchFamily="50" charset="-128"/>
              </a:rPr>
              <a:t>介護現場を科学する </a:t>
            </a:r>
            <a:r>
              <a:rPr kumimoji="1" lang="ja-JP" altLang="en-US" sz="1800" dirty="0">
                <a:latin typeface="HGPｺﾞｼｯｸE" panose="020B0900000000000000" pitchFamily="50" charset="-128"/>
                <a:ea typeface="HGPｺﾞｼｯｸE" panose="020B0900000000000000" pitchFamily="50" charset="-128"/>
              </a:rPr>
              <a:t>わかたけケアラボ主催</a:t>
            </a:r>
          </a:p>
        </p:txBody>
      </p:sp>
      <p:pic>
        <p:nvPicPr>
          <p:cNvPr id="4" name="Picture 5" descr="\\Server-win\share\アスクル関連\１月作業\0111アスクル\AI\002_922d_singlemother\muryou.png"/>
          <p:cNvPicPr>
            <a:picLocks noChangeAspect="1" noChangeArrowheads="1"/>
          </p:cNvPicPr>
          <p:nvPr/>
        </p:nvPicPr>
        <p:blipFill>
          <a:blip r:embed="rId5" cstate="print"/>
          <a:srcRect/>
          <a:stretch>
            <a:fillRect/>
          </a:stretch>
        </p:blipFill>
        <p:spPr bwMode="auto">
          <a:xfrm>
            <a:off x="5834335" y="-15240"/>
            <a:ext cx="1054100" cy="1081957"/>
          </a:xfrm>
          <a:prstGeom prst="rect">
            <a:avLst/>
          </a:prstGeom>
          <a:noFill/>
        </p:spPr>
      </p:pic>
      <p:sp>
        <p:nvSpPr>
          <p:cNvPr id="90" name="テキスト ボックス 89"/>
          <p:cNvSpPr txBox="1"/>
          <p:nvPr/>
        </p:nvSpPr>
        <p:spPr>
          <a:xfrm>
            <a:off x="5774690" y="386441"/>
            <a:ext cx="1174750" cy="523220"/>
          </a:xfrm>
          <a:prstGeom prst="rect">
            <a:avLst/>
          </a:prstGeom>
          <a:noFill/>
        </p:spPr>
        <p:txBody>
          <a:bodyPr wrap="square" rtlCol="0">
            <a:spAutoFit/>
          </a:bodyPr>
          <a:lstStyle/>
          <a:p>
            <a:pPr algn="ctr"/>
            <a:r>
              <a:rPr kumimoji="1" lang="en-US" altLang="ja-JP" sz="1400" b="1" dirty="0">
                <a:solidFill>
                  <a:schemeClr val="bg1"/>
                </a:solidFill>
                <a:latin typeface="HGPｺﾞｼｯｸE" panose="020B0900000000000000" pitchFamily="50" charset="-128"/>
                <a:ea typeface="HGPｺﾞｼｯｸE" panose="020B0900000000000000" pitchFamily="50" charset="-128"/>
              </a:rPr>
              <a:t>Web</a:t>
            </a:r>
            <a:r>
              <a:rPr kumimoji="1" lang="ja-JP" altLang="en-US" sz="1400" b="1" dirty="0">
                <a:solidFill>
                  <a:schemeClr val="bg1"/>
                </a:solidFill>
                <a:latin typeface="HGPｺﾞｼｯｸE" panose="020B0900000000000000" pitchFamily="50" charset="-128"/>
                <a:ea typeface="HGPｺﾞｼｯｸE" panose="020B0900000000000000" pitchFamily="50" charset="-128"/>
              </a:rPr>
              <a:t>セミナー</a:t>
            </a:r>
            <a:endParaRPr kumimoji="1" lang="en-US" altLang="ja-JP" sz="1400" b="1" dirty="0">
              <a:solidFill>
                <a:schemeClr val="bg1"/>
              </a:solidFill>
              <a:latin typeface="HGPｺﾞｼｯｸE" panose="020B0900000000000000" pitchFamily="50" charset="-128"/>
              <a:ea typeface="HGPｺﾞｼｯｸE" panose="020B0900000000000000" pitchFamily="50" charset="-128"/>
            </a:endParaRPr>
          </a:p>
          <a:p>
            <a:pPr algn="ctr"/>
            <a:r>
              <a:rPr kumimoji="1" lang="ja-JP" altLang="en-US" sz="1400" b="1" dirty="0">
                <a:solidFill>
                  <a:schemeClr val="bg1"/>
                </a:solidFill>
                <a:latin typeface="HGPｺﾞｼｯｸE" panose="020B0900000000000000" pitchFamily="50" charset="-128"/>
                <a:ea typeface="HGPｺﾞｼｯｸE" panose="020B0900000000000000" pitchFamily="50" charset="-128"/>
              </a:rPr>
              <a:t>参加費無料</a:t>
            </a:r>
          </a:p>
        </p:txBody>
      </p:sp>
      <p:grpSp>
        <p:nvGrpSpPr>
          <p:cNvPr id="2" name="グループ化 1"/>
          <p:cNvGrpSpPr/>
          <p:nvPr/>
        </p:nvGrpSpPr>
        <p:grpSpPr>
          <a:xfrm>
            <a:off x="961182" y="6028929"/>
            <a:ext cx="901700" cy="323165"/>
            <a:chOff x="1047748" y="4919633"/>
            <a:chExt cx="901700" cy="323165"/>
          </a:xfrm>
        </p:grpSpPr>
        <p:pic>
          <p:nvPicPr>
            <p:cNvPr id="5" name="Picture 6" descr="\\Server-win\share\アスクル関連\１月作業\0111アスクル\AI\002_922d_singlemother\obi.png"/>
            <p:cNvPicPr>
              <a:picLocks noChangeAspect="1" noChangeArrowheads="1"/>
            </p:cNvPicPr>
            <p:nvPr/>
          </p:nvPicPr>
          <p:blipFill>
            <a:blip r:embed="rId6" cstate="print"/>
            <a:srcRect/>
            <a:stretch>
              <a:fillRect/>
            </a:stretch>
          </p:blipFill>
          <p:spPr bwMode="auto">
            <a:xfrm>
              <a:off x="1047748" y="4932212"/>
              <a:ext cx="901700" cy="304800"/>
            </a:xfrm>
            <a:prstGeom prst="rect">
              <a:avLst/>
            </a:prstGeom>
            <a:noFill/>
          </p:spPr>
        </p:pic>
        <p:sp>
          <p:nvSpPr>
            <p:cNvPr id="96" name="テキスト ボックス 95"/>
            <p:cNvSpPr txBox="1"/>
            <p:nvPr/>
          </p:nvSpPr>
          <p:spPr>
            <a:xfrm>
              <a:off x="1168720" y="4919633"/>
              <a:ext cx="655316" cy="323165"/>
            </a:xfrm>
            <a:prstGeom prst="rect">
              <a:avLst/>
            </a:prstGeom>
            <a:noFill/>
          </p:spPr>
          <p:txBody>
            <a:bodyPr wrap="square" rtlCol="0" anchor="t">
              <a:spAutoFit/>
            </a:bodyPr>
            <a:lstStyle/>
            <a:p>
              <a:pPr algn="ctr"/>
              <a:r>
                <a:rPr kumimoji="1" lang="ja-JP" altLang="en-US" sz="1500" dirty="0">
                  <a:solidFill>
                    <a:schemeClr val="bg1"/>
                  </a:solidFill>
                  <a:latin typeface="HGPｺﾞｼｯｸE" panose="020B0900000000000000" pitchFamily="50" charset="-128"/>
                  <a:ea typeface="HGPｺﾞｼｯｸE" panose="020B0900000000000000" pitchFamily="50" charset="-128"/>
                </a:rPr>
                <a:t>日 時</a:t>
              </a:r>
              <a:endParaRPr kumimoji="1" lang="ja-JP" altLang="en-US" sz="2500" dirty="0">
                <a:solidFill>
                  <a:schemeClr val="bg1"/>
                </a:solidFill>
                <a:latin typeface="HGPｺﾞｼｯｸE" panose="020B0900000000000000" pitchFamily="50" charset="-128"/>
                <a:ea typeface="HGPｺﾞｼｯｸE" panose="020B0900000000000000" pitchFamily="50" charset="-128"/>
              </a:endParaRPr>
            </a:p>
          </p:txBody>
        </p:sp>
      </p:grpSp>
      <p:grpSp>
        <p:nvGrpSpPr>
          <p:cNvPr id="9" name="グループ化 8"/>
          <p:cNvGrpSpPr/>
          <p:nvPr/>
        </p:nvGrpSpPr>
        <p:grpSpPr>
          <a:xfrm>
            <a:off x="1018335" y="6812645"/>
            <a:ext cx="901700" cy="323165"/>
            <a:chOff x="1038225" y="5973152"/>
            <a:chExt cx="901700" cy="323165"/>
          </a:xfrm>
        </p:grpSpPr>
        <p:pic>
          <p:nvPicPr>
            <p:cNvPr id="73" name="Picture 6" descr="\\Server-win\share\アスクル関連\１月作業\0111アスクル\AI\002_922d_singlemother\obi.png"/>
            <p:cNvPicPr>
              <a:picLocks noChangeAspect="1" noChangeArrowheads="1"/>
            </p:cNvPicPr>
            <p:nvPr/>
          </p:nvPicPr>
          <p:blipFill>
            <a:blip r:embed="rId6" cstate="print"/>
            <a:srcRect/>
            <a:stretch>
              <a:fillRect/>
            </a:stretch>
          </p:blipFill>
          <p:spPr bwMode="auto">
            <a:xfrm>
              <a:off x="1038225" y="5986487"/>
              <a:ext cx="901700" cy="304800"/>
            </a:xfrm>
            <a:prstGeom prst="rect">
              <a:avLst/>
            </a:prstGeom>
            <a:noFill/>
          </p:spPr>
        </p:pic>
        <p:sp>
          <p:nvSpPr>
            <p:cNvPr id="97" name="テキスト ボックス 96"/>
            <p:cNvSpPr txBox="1"/>
            <p:nvPr/>
          </p:nvSpPr>
          <p:spPr>
            <a:xfrm>
              <a:off x="1111567" y="5973152"/>
              <a:ext cx="771205" cy="323165"/>
            </a:xfrm>
            <a:prstGeom prst="rect">
              <a:avLst/>
            </a:prstGeom>
            <a:noFill/>
          </p:spPr>
          <p:txBody>
            <a:bodyPr wrap="square" rtlCol="0" anchor="t">
              <a:spAutoFit/>
            </a:bodyPr>
            <a:lstStyle/>
            <a:p>
              <a:pPr algn="ctr"/>
              <a:r>
                <a:rPr lang="ja-JP" altLang="en-US" sz="1500" dirty="0">
                  <a:solidFill>
                    <a:schemeClr val="bg1"/>
                  </a:solidFill>
                  <a:latin typeface="HGPｺﾞｼｯｸE" panose="020B0900000000000000" pitchFamily="50" charset="-128"/>
                  <a:ea typeface="HGPｺﾞｼｯｸE" panose="020B0900000000000000" pitchFamily="50" charset="-128"/>
                </a:rPr>
                <a:t>申込み</a:t>
              </a:r>
              <a:endParaRPr lang="ja-JP" altLang="en-US" sz="2500" dirty="0">
                <a:solidFill>
                  <a:schemeClr val="bg1"/>
                </a:solidFill>
                <a:latin typeface="HGPｺﾞｼｯｸE" panose="020B0900000000000000" pitchFamily="50" charset="-128"/>
                <a:ea typeface="HGPｺﾞｼｯｸE" panose="020B0900000000000000" pitchFamily="50" charset="-128"/>
              </a:endParaRPr>
            </a:p>
          </p:txBody>
        </p:sp>
      </p:grpSp>
      <p:grpSp>
        <p:nvGrpSpPr>
          <p:cNvPr id="10" name="グループ化 9"/>
          <p:cNvGrpSpPr/>
          <p:nvPr/>
        </p:nvGrpSpPr>
        <p:grpSpPr>
          <a:xfrm>
            <a:off x="1038225" y="7728718"/>
            <a:ext cx="901700" cy="322142"/>
            <a:chOff x="1038225" y="7077273"/>
            <a:chExt cx="901700" cy="322142"/>
          </a:xfrm>
        </p:grpSpPr>
        <p:pic>
          <p:nvPicPr>
            <p:cNvPr id="77" name="Picture 6" descr="\\Server-win\share\アスクル関連\１月作業\0111アスクル\AI\002_922d_singlemother\obi.png"/>
            <p:cNvPicPr>
              <a:picLocks noChangeAspect="1" noChangeArrowheads="1"/>
            </p:cNvPicPr>
            <p:nvPr/>
          </p:nvPicPr>
          <p:blipFill>
            <a:blip r:embed="rId6" cstate="print"/>
            <a:srcRect/>
            <a:stretch>
              <a:fillRect/>
            </a:stretch>
          </p:blipFill>
          <p:spPr bwMode="auto">
            <a:xfrm>
              <a:off x="1038225" y="7077273"/>
              <a:ext cx="901700" cy="304800"/>
            </a:xfrm>
            <a:prstGeom prst="rect">
              <a:avLst/>
            </a:prstGeom>
            <a:noFill/>
          </p:spPr>
        </p:pic>
        <p:sp>
          <p:nvSpPr>
            <p:cNvPr id="98" name="テキスト ボックス 97"/>
            <p:cNvSpPr txBox="1"/>
            <p:nvPr/>
          </p:nvSpPr>
          <p:spPr>
            <a:xfrm>
              <a:off x="1118025" y="7077273"/>
              <a:ext cx="745696" cy="322142"/>
            </a:xfrm>
            <a:prstGeom prst="rect">
              <a:avLst/>
            </a:prstGeom>
            <a:noFill/>
          </p:spPr>
          <p:txBody>
            <a:bodyPr wrap="square" rtlCol="0" anchor="t">
              <a:spAutoFit/>
            </a:bodyPr>
            <a:lstStyle/>
            <a:p>
              <a:pPr algn="ctr"/>
              <a:r>
                <a:rPr kumimoji="1" lang="ja-JP" altLang="en-US" sz="1500" dirty="0">
                  <a:solidFill>
                    <a:schemeClr val="bg1"/>
                  </a:solidFill>
                  <a:latin typeface="HGPｺﾞｼｯｸE" panose="020B0900000000000000" pitchFamily="50" charset="-128"/>
                  <a:ea typeface="HGPｺﾞｼｯｸE" panose="020B0900000000000000" pitchFamily="50" charset="-128"/>
                </a:rPr>
                <a:t>講　師</a:t>
              </a:r>
            </a:p>
          </p:txBody>
        </p:sp>
      </p:grpSp>
      <p:sp>
        <p:nvSpPr>
          <p:cNvPr id="100" name="テキスト ボックス 99"/>
          <p:cNvSpPr txBox="1"/>
          <p:nvPr/>
        </p:nvSpPr>
        <p:spPr>
          <a:xfrm>
            <a:off x="1984258" y="5927883"/>
            <a:ext cx="2810330" cy="707886"/>
          </a:xfrm>
          <a:prstGeom prst="rect">
            <a:avLst/>
          </a:prstGeom>
          <a:noFill/>
        </p:spPr>
        <p:txBody>
          <a:bodyPr wrap="square" rtlCol="0" anchor="t">
            <a:spAutoFit/>
          </a:bodyPr>
          <a:lstStyle/>
          <a:p>
            <a:r>
              <a:rPr kumimoji="1" lang="en-US" altLang="ja-JP" sz="2000" dirty="0">
                <a:latin typeface="HGPｺﾞｼｯｸE" panose="020B0900000000000000" pitchFamily="50" charset="-128"/>
                <a:ea typeface="HGPｺﾞｼｯｸE" panose="020B0900000000000000" pitchFamily="50" charset="-128"/>
              </a:rPr>
              <a:t>2021</a:t>
            </a:r>
            <a:r>
              <a:rPr kumimoji="1" lang="ja-JP" altLang="en-US" sz="2000" dirty="0">
                <a:latin typeface="HGPｺﾞｼｯｸE" panose="020B0900000000000000" pitchFamily="50" charset="-128"/>
                <a:ea typeface="HGPｺﾞｼｯｸE" panose="020B0900000000000000" pitchFamily="50" charset="-128"/>
              </a:rPr>
              <a:t>年</a:t>
            </a:r>
            <a:r>
              <a:rPr kumimoji="1" lang="en-US" altLang="ja-JP" sz="2000" dirty="0">
                <a:latin typeface="HGPｺﾞｼｯｸE" panose="020B0900000000000000" pitchFamily="50" charset="-128"/>
                <a:ea typeface="HGPｺﾞｼｯｸE" panose="020B0900000000000000" pitchFamily="50" charset="-128"/>
              </a:rPr>
              <a:t>3</a:t>
            </a:r>
            <a:r>
              <a:rPr kumimoji="1" lang="ja-JP" altLang="en-US" sz="2000" dirty="0">
                <a:latin typeface="HGPｺﾞｼｯｸE" panose="020B0900000000000000" pitchFamily="50" charset="-128"/>
                <a:ea typeface="HGPｺﾞｼｯｸE" panose="020B0900000000000000" pitchFamily="50" charset="-128"/>
              </a:rPr>
              <a:t>月</a:t>
            </a:r>
            <a:r>
              <a:rPr kumimoji="1" lang="en-US" altLang="ja-JP" sz="2000" dirty="0">
                <a:latin typeface="HGPｺﾞｼｯｸE" panose="020B0900000000000000" pitchFamily="50" charset="-128"/>
                <a:ea typeface="HGPｺﾞｼｯｸE" panose="020B0900000000000000" pitchFamily="50" charset="-128"/>
              </a:rPr>
              <a:t>12</a:t>
            </a:r>
            <a:r>
              <a:rPr kumimoji="1" lang="ja-JP" altLang="en-US" sz="2000" dirty="0">
                <a:latin typeface="HGPｺﾞｼｯｸE" panose="020B0900000000000000" pitchFamily="50" charset="-128"/>
                <a:ea typeface="HGPｺﾞｼｯｸE" panose="020B0900000000000000" pitchFamily="50" charset="-128"/>
              </a:rPr>
              <a:t>日</a:t>
            </a:r>
            <a:r>
              <a:rPr kumimoji="1" lang="en-US" altLang="ja-JP" sz="2000" dirty="0">
                <a:latin typeface="HGPｺﾞｼｯｸE" panose="020B0900000000000000" pitchFamily="50" charset="-128"/>
                <a:ea typeface="HGPｺﾞｼｯｸE" panose="020B0900000000000000" pitchFamily="50" charset="-128"/>
              </a:rPr>
              <a:t>(</a:t>
            </a:r>
            <a:r>
              <a:rPr kumimoji="1" lang="ja-JP" altLang="en-US" sz="2000" dirty="0">
                <a:latin typeface="HGPｺﾞｼｯｸE" panose="020B0900000000000000" pitchFamily="50" charset="-128"/>
                <a:ea typeface="HGPｺﾞｼｯｸE" panose="020B0900000000000000" pitchFamily="50" charset="-128"/>
              </a:rPr>
              <a:t>金</a:t>
            </a:r>
            <a:r>
              <a:rPr kumimoji="1" lang="en-US" altLang="ja-JP" sz="2000" dirty="0">
                <a:latin typeface="HGPｺﾞｼｯｸE" panose="020B0900000000000000" pitchFamily="50" charset="-128"/>
                <a:ea typeface="HGPｺﾞｼｯｸE" panose="020B0900000000000000" pitchFamily="50" charset="-128"/>
              </a:rPr>
              <a:t>)</a:t>
            </a:r>
            <a:br>
              <a:rPr kumimoji="1" lang="en-US" altLang="ja-JP" sz="2000" dirty="0">
                <a:latin typeface="HGPｺﾞｼｯｸE" panose="020B0900000000000000" pitchFamily="50" charset="-128"/>
                <a:ea typeface="HGPｺﾞｼｯｸE" panose="020B0900000000000000" pitchFamily="50" charset="-128"/>
              </a:rPr>
            </a:br>
            <a:r>
              <a:rPr kumimoji="1" lang="en-US" altLang="ja-JP" sz="2000" dirty="0">
                <a:latin typeface="HGPｺﾞｼｯｸE" panose="020B0900000000000000" pitchFamily="50" charset="-128"/>
                <a:ea typeface="HGPｺﾞｼｯｸE" panose="020B0900000000000000" pitchFamily="50" charset="-128"/>
              </a:rPr>
              <a:t>19</a:t>
            </a:r>
            <a:r>
              <a:rPr kumimoji="1" lang="ja-JP" altLang="en-US" sz="2000" dirty="0">
                <a:latin typeface="HGPｺﾞｼｯｸE" panose="020B0900000000000000" pitchFamily="50" charset="-128"/>
                <a:ea typeface="HGPｺﾞｼｯｸE" panose="020B0900000000000000" pitchFamily="50" charset="-128"/>
              </a:rPr>
              <a:t>時～</a:t>
            </a:r>
            <a:r>
              <a:rPr kumimoji="1" lang="en-US" altLang="ja-JP" sz="2000" dirty="0">
                <a:latin typeface="HGPｺﾞｼｯｸE" panose="020B0900000000000000" pitchFamily="50" charset="-128"/>
                <a:ea typeface="HGPｺﾞｼｯｸE" panose="020B0900000000000000" pitchFamily="50" charset="-128"/>
              </a:rPr>
              <a:t>20</a:t>
            </a:r>
            <a:r>
              <a:rPr kumimoji="1" lang="ja-JP" altLang="en-US" sz="2000" dirty="0">
                <a:latin typeface="HGPｺﾞｼｯｸE" panose="020B0900000000000000" pitchFamily="50" charset="-128"/>
                <a:ea typeface="HGPｺﾞｼｯｸE" panose="020B0900000000000000" pitchFamily="50" charset="-128"/>
              </a:rPr>
              <a:t>時半</a:t>
            </a:r>
            <a:endParaRPr kumimoji="1" lang="ja-JP" altLang="en-US" sz="1400" dirty="0">
              <a:latin typeface="HGPｺﾞｼｯｸE" panose="020B0900000000000000" pitchFamily="50" charset="-128"/>
              <a:ea typeface="HGPｺﾞｼｯｸE" panose="020B0900000000000000" pitchFamily="50" charset="-128"/>
            </a:endParaRPr>
          </a:p>
        </p:txBody>
      </p:sp>
      <p:grpSp>
        <p:nvGrpSpPr>
          <p:cNvPr id="165" name="グループ化 164"/>
          <p:cNvGrpSpPr/>
          <p:nvPr/>
        </p:nvGrpSpPr>
        <p:grpSpPr>
          <a:xfrm>
            <a:off x="653800" y="8687182"/>
            <a:ext cx="1029840" cy="604361"/>
            <a:chOff x="1014889" y="9387364"/>
            <a:chExt cx="1029840" cy="604361"/>
          </a:xfrm>
        </p:grpSpPr>
        <p:cxnSp>
          <p:nvCxnSpPr>
            <p:cNvPr id="166" name="直線コネクタ 165"/>
            <p:cNvCxnSpPr/>
            <p:nvPr/>
          </p:nvCxnSpPr>
          <p:spPr>
            <a:xfrm>
              <a:off x="1014889" y="9387364"/>
              <a:ext cx="0" cy="604361"/>
            </a:xfrm>
            <a:prstGeom prst="line">
              <a:avLst/>
            </a:prstGeom>
            <a:ln w="19050">
              <a:solidFill>
                <a:srgbClr val="DD9CB9"/>
              </a:solidFill>
            </a:ln>
          </p:spPr>
          <p:style>
            <a:lnRef idx="1">
              <a:schemeClr val="accent1"/>
            </a:lnRef>
            <a:fillRef idx="0">
              <a:schemeClr val="accent1"/>
            </a:fillRef>
            <a:effectRef idx="0">
              <a:schemeClr val="accent1"/>
            </a:effectRef>
            <a:fontRef idx="minor">
              <a:schemeClr val="tx1"/>
            </a:fontRef>
          </p:style>
        </p:cxnSp>
        <p:cxnSp>
          <p:nvCxnSpPr>
            <p:cNvPr id="167" name="直線コネクタ 166"/>
            <p:cNvCxnSpPr/>
            <p:nvPr/>
          </p:nvCxnSpPr>
          <p:spPr>
            <a:xfrm>
              <a:off x="2044729" y="9387364"/>
              <a:ext cx="0" cy="604361"/>
            </a:xfrm>
            <a:prstGeom prst="line">
              <a:avLst/>
            </a:prstGeom>
            <a:ln w="19050">
              <a:solidFill>
                <a:srgbClr val="DD9CB9"/>
              </a:solidFill>
            </a:ln>
          </p:spPr>
          <p:style>
            <a:lnRef idx="1">
              <a:schemeClr val="accent1"/>
            </a:lnRef>
            <a:fillRef idx="0">
              <a:schemeClr val="accent1"/>
            </a:fillRef>
            <a:effectRef idx="0">
              <a:schemeClr val="accent1"/>
            </a:effectRef>
            <a:fontRef idx="minor">
              <a:schemeClr val="tx1"/>
            </a:fontRef>
          </p:style>
        </p:cxnSp>
      </p:grpSp>
      <p:sp>
        <p:nvSpPr>
          <p:cNvPr id="168" name="テキスト ボックス 167"/>
          <p:cNvSpPr txBox="1"/>
          <p:nvPr/>
        </p:nvSpPr>
        <p:spPr>
          <a:xfrm>
            <a:off x="572107" y="8575581"/>
            <a:ext cx="1136582" cy="830997"/>
          </a:xfrm>
          <a:prstGeom prst="rect">
            <a:avLst/>
          </a:prstGeom>
          <a:noFill/>
        </p:spPr>
        <p:txBody>
          <a:bodyPr wrap="square" rtlCol="0" anchor="t">
            <a:spAutoFit/>
          </a:bodyPr>
          <a:lstStyle/>
          <a:p>
            <a:pPr algn="ctr"/>
            <a:r>
              <a:rPr lang="en-US" altLang="ja-JP" sz="1600" b="1" dirty="0">
                <a:latin typeface="HGPｺﾞｼｯｸE" panose="020B0900000000000000" pitchFamily="50" charset="-128"/>
                <a:ea typeface="HGPｺﾞｼｯｸE" panose="020B0900000000000000" pitchFamily="50" charset="-128"/>
              </a:rPr>
              <a:t>ZOOM</a:t>
            </a:r>
          </a:p>
          <a:p>
            <a:pPr algn="ctr"/>
            <a:r>
              <a:rPr lang="ja-JP" altLang="en-US" sz="1600" b="1" dirty="0">
                <a:latin typeface="HGPｺﾞｼｯｸE" panose="020B0900000000000000" pitchFamily="50" charset="-128"/>
                <a:ea typeface="HGPｺﾞｼｯｸE" panose="020B0900000000000000" pitchFamily="50" charset="-128"/>
              </a:rPr>
              <a:t>セミナー</a:t>
            </a:r>
            <a:endParaRPr lang="en-US" altLang="ja-JP" sz="1600" b="1" dirty="0">
              <a:latin typeface="HGPｺﾞｼｯｸE" panose="020B0900000000000000" pitchFamily="50" charset="-128"/>
              <a:ea typeface="HGPｺﾞｼｯｸE" panose="020B0900000000000000" pitchFamily="50" charset="-128"/>
            </a:endParaRPr>
          </a:p>
          <a:p>
            <a:pPr algn="ctr"/>
            <a:r>
              <a:rPr lang="ja-JP" altLang="en-US" sz="1600" b="1" dirty="0">
                <a:latin typeface="HGPｺﾞｼｯｸE" panose="020B0900000000000000" pitchFamily="50" charset="-128"/>
                <a:ea typeface="HGPｺﾞｼｯｸE" panose="020B0900000000000000" pitchFamily="50" charset="-128"/>
              </a:rPr>
              <a:t>入口</a:t>
            </a:r>
            <a:endParaRPr kumimoji="1" lang="ja-JP" altLang="en-US" sz="1600" b="1" dirty="0">
              <a:latin typeface="HGPｺﾞｼｯｸE" panose="020B0900000000000000" pitchFamily="50" charset="-128"/>
              <a:ea typeface="HGPｺﾞｼｯｸE" panose="020B0900000000000000" pitchFamily="50" charset="-128"/>
            </a:endParaRPr>
          </a:p>
        </p:txBody>
      </p:sp>
      <p:sp>
        <p:nvSpPr>
          <p:cNvPr id="191" name="テキスト ボックス 190"/>
          <p:cNvSpPr txBox="1"/>
          <p:nvPr/>
        </p:nvSpPr>
        <p:spPr>
          <a:xfrm>
            <a:off x="1770000" y="8575581"/>
            <a:ext cx="3590976" cy="692497"/>
          </a:xfrm>
          <a:prstGeom prst="rect">
            <a:avLst/>
          </a:prstGeom>
          <a:noFill/>
        </p:spPr>
        <p:txBody>
          <a:bodyPr wrap="square" rtlCol="0" anchor="t">
            <a:spAutoFit/>
          </a:bodyPr>
          <a:lstStyle/>
          <a:p>
            <a:r>
              <a:rPr lang="en-US" altLang="ja-JP" sz="1300" spc="30" dirty="0">
                <a:latin typeface="HGPｺﾞｼｯｸE" panose="020B0900000000000000" pitchFamily="50" charset="-128"/>
                <a:ea typeface="HGPｺﾞｼｯｸE" panose="020B0900000000000000" pitchFamily="50" charset="-128"/>
              </a:rPr>
              <a:t>Zoom</a:t>
            </a:r>
            <a:r>
              <a:rPr lang="ja-JP" altLang="en-US" sz="1300" spc="30" dirty="0">
                <a:latin typeface="HGPｺﾞｼｯｸE" panose="020B0900000000000000" pitchFamily="50" charset="-128"/>
                <a:ea typeface="HGPｺﾞｼｯｸE" panose="020B0900000000000000" pitchFamily="50" charset="-128"/>
              </a:rPr>
              <a:t>ミーティングに参加する</a:t>
            </a:r>
          </a:p>
          <a:p>
            <a:r>
              <a:rPr lang="en-US" altLang="ja-JP" sz="1300" spc="30" dirty="0">
                <a:latin typeface="HGPｺﾞｼｯｸE" panose="020B0900000000000000" pitchFamily="50" charset="-128"/>
                <a:ea typeface="HGPｺﾞｼｯｸE" panose="020B0900000000000000" pitchFamily="50" charset="-128"/>
              </a:rPr>
              <a:t>https://us02web.zoom.us/j/82736950373</a:t>
            </a:r>
          </a:p>
          <a:p>
            <a:r>
              <a:rPr lang="ja-JP" altLang="en-US" sz="1300" spc="30" dirty="0">
                <a:latin typeface="HGPｺﾞｼｯｸE" panose="020B0900000000000000" pitchFamily="50" charset="-128"/>
                <a:ea typeface="HGPｺﾞｼｯｸE" panose="020B0900000000000000" pitchFamily="50" charset="-128"/>
              </a:rPr>
              <a:t>ミーティング</a:t>
            </a:r>
            <a:r>
              <a:rPr lang="en-US" altLang="ja-JP" sz="1300" spc="30" dirty="0">
                <a:latin typeface="HGPｺﾞｼｯｸE" panose="020B0900000000000000" pitchFamily="50" charset="-128"/>
                <a:ea typeface="HGPｺﾞｼｯｸE" panose="020B0900000000000000" pitchFamily="50" charset="-128"/>
              </a:rPr>
              <a:t>ID: 827 3695 0373</a:t>
            </a:r>
            <a:endParaRPr kumimoji="1" lang="ja-JP" altLang="en-US" sz="1300" spc="30" dirty="0">
              <a:latin typeface="HGPｺﾞｼｯｸE" panose="020B0900000000000000" pitchFamily="50" charset="-128"/>
              <a:ea typeface="HGPｺﾞｼｯｸE" panose="020B0900000000000000" pitchFamily="50" charset="-128"/>
            </a:endParaRPr>
          </a:p>
        </p:txBody>
      </p:sp>
      <p:sp>
        <p:nvSpPr>
          <p:cNvPr id="192" name="テキスト ボックス 191"/>
          <p:cNvSpPr txBox="1"/>
          <p:nvPr/>
        </p:nvSpPr>
        <p:spPr>
          <a:xfrm>
            <a:off x="1145866" y="9416550"/>
            <a:ext cx="4393673" cy="492443"/>
          </a:xfrm>
          <a:prstGeom prst="rect">
            <a:avLst/>
          </a:prstGeom>
          <a:noFill/>
        </p:spPr>
        <p:txBody>
          <a:bodyPr wrap="square" rtlCol="0" anchor="t">
            <a:spAutoFit/>
          </a:bodyPr>
          <a:lstStyle/>
          <a:p>
            <a:r>
              <a:rPr kumimoji="1" lang="en-US" altLang="ja-JP" sz="1300" dirty="0">
                <a:latin typeface="HGPｺﾞｼｯｸE" panose="020B0900000000000000" pitchFamily="50" charset="-128"/>
                <a:ea typeface="HGPｺﾞｼｯｸE" panose="020B0900000000000000" pitchFamily="50" charset="-128"/>
              </a:rPr>
              <a:t>【</a:t>
            </a:r>
            <a:r>
              <a:rPr kumimoji="1" lang="ja-JP" altLang="en-US" sz="1300" dirty="0">
                <a:latin typeface="HGPｺﾞｼｯｸE" panose="020B0900000000000000" pitchFamily="50" charset="-128"/>
                <a:ea typeface="HGPｺﾞｼｯｸE" panose="020B0900000000000000" pitchFamily="50" charset="-128"/>
              </a:rPr>
              <a:t>マイクミュート</a:t>
            </a:r>
            <a:r>
              <a:rPr kumimoji="1" lang="en-US" altLang="ja-JP" sz="1300" dirty="0">
                <a:latin typeface="HGPｺﾞｼｯｸE" panose="020B0900000000000000" pitchFamily="50" charset="-128"/>
                <a:ea typeface="HGPｺﾞｼｯｸE" panose="020B0900000000000000" pitchFamily="50" charset="-128"/>
              </a:rPr>
              <a:t>】【</a:t>
            </a:r>
            <a:r>
              <a:rPr kumimoji="1" lang="ja-JP" altLang="en-US" sz="1300" dirty="0">
                <a:latin typeface="HGPｺﾞｼｯｸE" panose="020B0900000000000000" pitchFamily="50" charset="-128"/>
                <a:ea typeface="HGPｺﾞｼｯｸE" panose="020B0900000000000000" pitchFamily="50" charset="-128"/>
              </a:rPr>
              <a:t>ビデオ停止</a:t>
            </a:r>
            <a:r>
              <a:rPr kumimoji="1" lang="en-US" altLang="ja-JP" sz="1300" dirty="0">
                <a:latin typeface="HGPｺﾞｼｯｸE" panose="020B0900000000000000" pitchFamily="50" charset="-128"/>
                <a:ea typeface="HGPｺﾞｼｯｸE" panose="020B0900000000000000" pitchFamily="50" charset="-128"/>
              </a:rPr>
              <a:t>】</a:t>
            </a:r>
            <a:r>
              <a:rPr kumimoji="1" lang="ja-JP" altLang="en-US" sz="1300" dirty="0">
                <a:latin typeface="HGPｺﾞｼｯｸE" panose="020B0900000000000000" pitchFamily="50" charset="-128"/>
                <a:ea typeface="HGPｺﾞｼｯｸE" panose="020B0900000000000000" pitchFamily="50" charset="-128"/>
              </a:rPr>
              <a:t>でご参加ください</a:t>
            </a:r>
            <a:endParaRPr kumimoji="1" lang="en-US" altLang="ja-JP" sz="1300" dirty="0">
              <a:latin typeface="HGPｺﾞｼｯｸE" panose="020B0900000000000000" pitchFamily="50" charset="-128"/>
              <a:ea typeface="HGPｺﾞｼｯｸE" panose="020B0900000000000000" pitchFamily="50" charset="-128"/>
            </a:endParaRPr>
          </a:p>
          <a:p>
            <a:r>
              <a:rPr kumimoji="1" lang="ja-JP" altLang="en-US" sz="1300" dirty="0">
                <a:latin typeface="HGPｺﾞｼｯｸE" panose="020B0900000000000000" pitchFamily="50" charset="-128"/>
                <a:ea typeface="HGPｺﾞｼｯｸE" panose="020B0900000000000000" pitchFamily="50" charset="-128"/>
              </a:rPr>
              <a:t>セミナー修了時に参加者アンケートにご協力ください</a:t>
            </a:r>
          </a:p>
        </p:txBody>
      </p:sp>
      <p:sp>
        <p:nvSpPr>
          <p:cNvPr id="66" name="テキスト ボックス 65"/>
          <p:cNvSpPr txBox="1"/>
          <p:nvPr/>
        </p:nvSpPr>
        <p:spPr>
          <a:xfrm>
            <a:off x="446142" y="1653349"/>
            <a:ext cx="6890078" cy="830997"/>
          </a:xfrm>
          <a:prstGeom prst="rect">
            <a:avLst/>
          </a:prstGeom>
          <a:noFill/>
          <a:ln w="25400">
            <a:solidFill>
              <a:srgbClr val="CC555D"/>
            </a:solidFill>
          </a:ln>
        </p:spPr>
        <p:txBody>
          <a:bodyPr wrap="square" rtlCol="0">
            <a:spAutoFit/>
          </a:bodyPr>
          <a:lstStyle/>
          <a:p>
            <a:pPr algn="ctr"/>
            <a:r>
              <a:rPr lang="ja-JP" altLang="en-US" sz="2400" b="1" dirty="0">
                <a:solidFill>
                  <a:srgbClr val="CC555D"/>
                </a:solidFill>
              </a:rPr>
              <a:t>「コロナ禍における高齢者診療のあり方</a:t>
            </a:r>
            <a:endParaRPr lang="en-US" altLang="ja-JP" sz="2400" b="1" dirty="0">
              <a:solidFill>
                <a:srgbClr val="CC555D"/>
              </a:solidFill>
            </a:endParaRPr>
          </a:p>
          <a:p>
            <a:pPr algn="ctr"/>
            <a:r>
              <a:rPr lang="ja-JP" altLang="en-US" sz="2400" b="1" dirty="0">
                <a:solidFill>
                  <a:srgbClr val="CC555D"/>
                </a:solidFill>
              </a:rPr>
              <a:t>施設・在宅での感染者の療養と診療について」</a:t>
            </a:r>
            <a:endParaRPr kumimoji="1" lang="ja-JP" altLang="en-US" sz="4700" b="1" dirty="0">
              <a:solidFill>
                <a:srgbClr val="CC555D"/>
              </a:solidFill>
              <a:latin typeface="HGPｺﾞｼｯｸE" panose="020B0900000000000000" pitchFamily="50" charset="-128"/>
              <a:ea typeface="HGPｺﾞｼｯｸE" panose="020B0900000000000000" pitchFamily="50" charset="-128"/>
            </a:endParaRPr>
          </a:p>
        </p:txBody>
      </p:sp>
      <p:sp>
        <p:nvSpPr>
          <p:cNvPr id="69" name="テキスト ボックス 68"/>
          <p:cNvSpPr txBox="1"/>
          <p:nvPr/>
        </p:nvSpPr>
        <p:spPr>
          <a:xfrm>
            <a:off x="1984258" y="6747936"/>
            <a:ext cx="3595761" cy="769441"/>
          </a:xfrm>
          <a:prstGeom prst="rect">
            <a:avLst/>
          </a:prstGeom>
          <a:noFill/>
        </p:spPr>
        <p:txBody>
          <a:bodyPr wrap="square" rtlCol="0" anchor="t">
            <a:spAutoFit/>
          </a:bodyPr>
          <a:lstStyle/>
          <a:p>
            <a:r>
              <a:rPr lang="ja-JP" altLang="en-US" sz="2000" dirty="0">
                <a:latin typeface="HGPｺﾞｼｯｸE" panose="020B0900000000000000" pitchFamily="50" charset="-128"/>
                <a:ea typeface="HGPｺﾞｼｯｸE" panose="020B0900000000000000" pitchFamily="50" charset="-128"/>
              </a:rPr>
              <a:t>事前申込み不要</a:t>
            </a:r>
          </a:p>
          <a:p>
            <a:r>
              <a:rPr lang="ja-JP" altLang="en-US" sz="1200" dirty="0">
                <a:latin typeface="HGPｺﾞｼｯｸE" panose="020B0900000000000000" pitchFamily="50" charset="-128"/>
                <a:ea typeface="HGPｺﾞｼｯｸE" panose="020B0900000000000000" pitchFamily="50" charset="-128"/>
              </a:rPr>
              <a:t>関心のある方、どなたでもご参加頂けます</a:t>
            </a:r>
            <a:endParaRPr lang="en-US" altLang="ja-JP" sz="1200" dirty="0">
              <a:latin typeface="HGPｺﾞｼｯｸE" panose="020B0900000000000000" pitchFamily="50" charset="-128"/>
              <a:ea typeface="HGPｺﾞｼｯｸE" panose="020B0900000000000000" pitchFamily="50" charset="-128"/>
            </a:endParaRPr>
          </a:p>
          <a:p>
            <a:r>
              <a:rPr lang="ja-JP" altLang="en-US" sz="1200" dirty="0">
                <a:latin typeface="HGPｺﾞｼｯｸE" panose="020B0900000000000000" pitchFamily="50" charset="-128"/>
                <a:ea typeface="HGPｺﾞｼｯｸE" panose="020B0900000000000000" pitchFamily="50" charset="-128"/>
              </a:rPr>
              <a:t>開始５分前になりましたら下記</a:t>
            </a:r>
            <a:r>
              <a:rPr lang="en-US" altLang="ja-JP" sz="1200" dirty="0">
                <a:latin typeface="HGPｺﾞｼｯｸE" panose="020B0900000000000000" pitchFamily="50" charset="-128"/>
                <a:ea typeface="HGPｺﾞｼｯｸE" panose="020B0900000000000000" pitchFamily="50" charset="-128"/>
              </a:rPr>
              <a:t>URL</a:t>
            </a:r>
            <a:r>
              <a:rPr lang="ja-JP" altLang="en-US" sz="1200" dirty="0">
                <a:latin typeface="HGPｺﾞｼｯｸE" panose="020B0900000000000000" pitchFamily="50" charset="-128"/>
                <a:ea typeface="HGPｺﾞｼｯｸE" panose="020B0900000000000000" pitchFamily="50" charset="-128"/>
              </a:rPr>
              <a:t>からご参加ください</a:t>
            </a:r>
            <a:endParaRPr kumimoji="1" lang="ja-JP" altLang="en-US" sz="1000" dirty="0">
              <a:latin typeface="HGPｺﾞｼｯｸE" panose="020B0900000000000000" pitchFamily="50" charset="-128"/>
              <a:ea typeface="HGPｺﾞｼｯｸE" panose="020B0900000000000000" pitchFamily="50" charset="-128"/>
            </a:endParaRPr>
          </a:p>
        </p:txBody>
      </p:sp>
      <p:sp>
        <p:nvSpPr>
          <p:cNvPr id="70" name="テキスト ボックス 69"/>
          <p:cNvSpPr txBox="1"/>
          <p:nvPr/>
        </p:nvSpPr>
        <p:spPr>
          <a:xfrm>
            <a:off x="2045667" y="7629543"/>
            <a:ext cx="3421446" cy="615553"/>
          </a:xfrm>
          <a:prstGeom prst="rect">
            <a:avLst/>
          </a:prstGeom>
          <a:noFill/>
        </p:spPr>
        <p:txBody>
          <a:bodyPr wrap="square" rtlCol="0" anchor="t">
            <a:spAutoFit/>
          </a:bodyPr>
          <a:lstStyle/>
          <a:p>
            <a:r>
              <a:rPr lang="ja-JP" altLang="en-US" sz="2000" dirty="0">
                <a:latin typeface="HGPｺﾞｼｯｸE" panose="020B0900000000000000" pitchFamily="50" charset="-128"/>
                <a:ea typeface="HGPｺﾞｼｯｸE" panose="020B0900000000000000" pitchFamily="50" charset="-128"/>
              </a:rPr>
              <a:t>佐々木　淳先生</a:t>
            </a:r>
            <a:br>
              <a:rPr lang="en-US" altLang="ja-JP" sz="2000" dirty="0">
                <a:latin typeface="HGPｺﾞｼｯｸE" panose="020B0900000000000000" pitchFamily="50" charset="-128"/>
                <a:ea typeface="HGPｺﾞｼｯｸE" panose="020B0900000000000000" pitchFamily="50" charset="-128"/>
              </a:rPr>
            </a:br>
            <a:r>
              <a:rPr lang="ja-JP" altLang="en-US" sz="1400" dirty="0">
                <a:latin typeface="HGPｺﾞｼｯｸE" panose="020B0900000000000000" pitchFamily="50" charset="-128"/>
                <a:ea typeface="HGPｺﾞｼｯｸE" panose="020B0900000000000000" pitchFamily="50" charset="-128"/>
              </a:rPr>
              <a:t>（医療法人社団悠翔会　理事長・診療部長）</a:t>
            </a:r>
            <a:endParaRPr kumimoji="1" lang="ja-JP" altLang="en-US" sz="1100" dirty="0">
              <a:latin typeface="HGPｺﾞｼｯｸE" panose="020B0900000000000000" pitchFamily="50" charset="-128"/>
              <a:ea typeface="HGPｺﾞｼｯｸE" panose="020B0900000000000000" pitchFamily="50" charset="-128"/>
            </a:endParaRPr>
          </a:p>
        </p:txBody>
      </p:sp>
      <p:sp>
        <p:nvSpPr>
          <p:cNvPr id="71" name="テキスト ボックス 70"/>
          <p:cNvSpPr txBox="1"/>
          <p:nvPr/>
        </p:nvSpPr>
        <p:spPr>
          <a:xfrm>
            <a:off x="1294644" y="10071493"/>
            <a:ext cx="5145011" cy="369332"/>
          </a:xfrm>
          <a:prstGeom prst="rect">
            <a:avLst/>
          </a:prstGeom>
          <a:noFill/>
        </p:spPr>
        <p:txBody>
          <a:bodyPr wrap="square" rtlCol="0">
            <a:spAutoFit/>
          </a:bodyPr>
          <a:lstStyle/>
          <a:p>
            <a:pPr algn="ctr"/>
            <a:r>
              <a:rPr kumimoji="1" lang="ja-JP" altLang="en-US" sz="1800" dirty="0">
                <a:latin typeface="HGPｺﾞｼｯｸE" panose="020B0900000000000000" pitchFamily="50" charset="-128"/>
                <a:ea typeface="HGPｺﾞｼｯｸE" panose="020B0900000000000000" pitchFamily="50" charset="-128"/>
              </a:rPr>
              <a:t>お問合せ：</a:t>
            </a:r>
            <a:r>
              <a:rPr kumimoji="1" lang="ja-JP" altLang="en-US" sz="1200" dirty="0">
                <a:latin typeface="HGPｺﾞｼｯｸE" panose="020B0900000000000000" pitchFamily="50" charset="-128"/>
                <a:ea typeface="HGPｺﾞｼｯｸE" panose="020B0900000000000000" pitchFamily="50" charset="-128"/>
              </a:rPr>
              <a:t>社会福祉法人</a:t>
            </a:r>
            <a:r>
              <a:rPr kumimoji="1" lang="ja-JP" altLang="en-US" sz="1600" dirty="0">
                <a:latin typeface="HGPｺﾞｼｯｸE" panose="020B0900000000000000" pitchFamily="50" charset="-128"/>
                <a:ea typeface="HGPｺﾞｼｯｸE" panose="020B0900000000000000" pitchFamily="50" charset="-128"/>
              </a:rPr>
              <a:t>若竹大寿会　電話</a:t>
            </a:r>
            <a:r>
              <a:rPr kumimoji="1" lang="en-US" altLang="ja-JP" sz="1600" dirty="0">
                <a:latin typeface="HGPｺﾞｼｯｸE" panose="020B0900000000000000" pitchFamily="50" charset="-128"/>
                <a:ea typeface="HGPｺﾞｼｯｸE" panose="020B0900000000000000" pitchFamily="50" charset="-128"/>
              </a:rPr>
              <a:t>045</a:t>
            </a:r>
            <a:r>
              <a:rPr kumimoji="1" lang="ja-JP" altLang="en-US" sz="1600" dirty="0">
                <a:latin typeface="HGPｺﾞｼｯｸE" panose="020B0900000000000000" pitchFamily="50" charset="-128"/>
                <a:ea typeface="HGPｺﾞｼｯｸE" panose="020B0900000000000000" pitchFamily="50" charset="-128"/>
              </a:rPr>
              <a:t>（</a:t>
            </a:r>
            <a:r>
              <a:rPr kumimoji="1" lang="en-US" altLang="ja-JP" sz="1600" dirty="0">
                <a:latin typeface="HGPｺﾞｼｯｸE" panose="020B0900000000000000" pitchFamily="50" charset="-128"/>
                <a:ea typeface="HGPｺﾞｼｯｸE" panose="020B0900000000000000" pitchFamily="50" charset="-128"/>
              </a:rPr>
              <a:t>548</a:t>
            </a:r>
            <a:r>
              <a:rPr kumimoji="1" lang="ja-JP" altLang="en-US" sz="1600" dirty="0">
                <a:latin typeface="HGPｺﾞｼｯｸE" panose="020B0900000000000000" pitchFamily="50" charset="-128"/>
                <a:ea typeface="HGPｺﾞｼｯｸE" panose="020B0900000000000000" pitchFamily="50" charset="-128"/>
              </a:rPr>
              <a:t>）</a:t>
            </a:r>
            <a:r>
              <a:rPr kumimoji="1" lang="en-US" altLang="ja-JP" sz="1600" dirty="0">
                <a:latin typeface="HGPｺﾞｼｯｸE" panose="020B0900000000000000" pitchFamily="50" charset="-128"/>
                <a:ea typeface="HGPｺﾞｼｯｸE" panose="020B0900000000000000" pitchFamily="50" charset="-128"/>
              </a:rPr>
              <a:t>9233</a:t>
            </a:r>
            <a:endParaRPr kumimoji="1" lang="ja-JP" altLang="en-US" sz="1200" dirty="0">
              <a:latin typeface="HGPｺﾞｼｯｸE" panose="020B0900000000000000" pitchFamily="50" charset="-128"/>
              <a:ea typeface="HGPｺﾞｼｯｸE" panose="020B0900000000000000" pitchFamily="50" charset="-128"/>
            </a:endParaRPr>
          </a:p>
        </p:txBody>
      </p:sp>
      <p:sp>
        <p:nvSpPr>
          <p:cNvPr id="11" name="テキスト ボックス 10"/>
          <p:cNvSpPr txBox="1"/>
          <p:nvPr/>
        </p:nvSpPr>
        <p:spPr>
          <a:xfrm>
            <a:off x="615777" y="2727073"/>
            <a:ext cx="6650993" cy="2893100"/>
          </a:xfrm>
          <a:prstGeom prst="rect">
            <a:avLst/>
          </a:prstGeom>
          <a:noFill/>
        </p:spPr>
        <p:txBody>
          <a:bodyPr wrap="square" rtlCol="0">
            <a:spAutoFit/>
          </a:bodyPr>
          <a:lstStyle/>
          <a:p>
            <a:r>
              <a:rPr lang="ja-JP" altLang="en-US" sz="1400" dirty="0"/>
              <a:t>　高齢者は新型コロナウイルスに感染した際に重症化しやすく、私たち高齢者施設における感染防止やクラスター対策が強く求められています。また、新規感染者の増加に伴い東京・神奈川などを含む各地で病床逼迫が生じています。</a:t>
            </a:r>
            <a:endParaRPr lang="en-US" altLang="ja-JP" sz="1400" dirty="0"/>
          </a:p>
          <a:p>
            <a:r>
              <a:rPr lang="ja-JP" altLang="en-US" sz="1400" dirty="0"/>
              <a:t>　重症化リスクが高い高齢者施設の入所者は新型コロナウイルスに感染した場合には「原則として入院する」ことになっていましたが、軽症の場合は施設での健康観察を指示されるケースが増えています。しかしながら、　高齢者施設では感染者の療養体制の整備やゾーニング（感染者と非感染者との居住場所等を完全に分離し、スタッフの動線も切り分ける）が難しいケースも多く、働く職員の不安も少なくありません。</a:t>
            </a:r>
          </a:p>
          <a:p>
            <a:r>
              <a:rPr lang="ja-JP" altLang="en-US" sz="1400" dirty="0"/>
              <a:t>　そこで今回の公開セミナーでは、コロナ禍における高齢者診療のあり方、施設・在宅での感染者の療養と診療について、そして今後の高齢者診療がどのようになっていくかについて、首都圏を中心に</a:t>
            </a:r>
            <a:r>
              <a:rPr lang="en-US" altLang="ja-JP" sz="1400" dirty="0"/>
              <a:t>15</a:t>
            </a:r>
            <a:r>
              <a:rPr lang="ja-JP" altLang="en-US" sz="1400" dirty="0"/>
              <a:t>のクリニックにおいて訪問診療を行う「医療法人社団 悠翔会」の理事長・診療部長である佐々木淳先生に教えていただきます。</a:t>
            </a:r>
            <a:endParaRPr kumimoji="1" lang="ja-JP" altLang="en-US" sz="1400" dirty="0"/>
          </a:p>
        </p:txBody>
      </p:sp>
      <p:grpSp>
        <p:nvGrpSpPr>
          <p:cNvPr id="17" name="グループ化 16">
            <a:extLst>
              <a:ext uri="{FF2B5EF4-FFF2-40B4-BE49-F238E27FC236}">
                <a16:creationId xmlns:a16="http://schemas.microsoft.com/office/drawing/2014/main" id="{594C374F-27D9-4219-9F07-30006279E28E}"/>
              </a:ext>
            </a:extLst>
          </p:cNvPr>
          <p:cNvGrpSpPr/>
          <p:nvPr/>
        </p:nvGrpSpPr>
        <p:grpSpPr>
          <a:xfrm>
            <a:off x="5529335" y="6708001"/>
            <a:ext cx="1326887" cy="1605719"/>
            <a:chOff x="5471460" y="6708001"/>
            <a:chExt cx="1326887" cy="1605719"/>
          </a:xfrm>
        </p:grpSpPr>
        <p:sp>
          <p:nvSpPr>
            <p:cNvPr id="78" name="正方形/長方形 77"/>
            <p:cNvSpPr/>
            <p:nvPr/>
          </p:nvSpPr>
          <p:spPr>
            <a:xfrm>
              <a:off x="5471460" y="6708001"/>
              <a:ext cx="1326887" cy="1605719"/>
            </a:xfrm>
            <a:prstGeom prst="rect">
              <a:avLst/>
            </a:prstGeom>
            <a:solidFill>
              <a:schemeClr val="accent1">
                <a:lumMod val="20000"/>
                <a:lumOff val="80000"/>
              </a:schemeClr>
            </a:solidFill>
          </p:spPr>
          <p:txBody>
            <a:bodyPr wrap="square" lIns="0" tIns="0" rIns="0" bIns="0" rtlCol="0" anchor="ctr">
              <a:spAutoFit/>
            </a:bodyPr>
            <a:lstStyle/>
            <a:p>
              <a:pPr algn="ctr"/>
              <a:endParaRPr kumimoji="1" lang="ja-JP" altLang="en-US" sz="3200" b="1" dirty="0">
                <a:latin typeface="HGP創英角ｺﾞｼｯｸUB" panose="020B0900000000000000" pitchFamily="50" charset="-128"/>
                <a:ea typeface="HGP創英角ｺﾞｼｯｸUB" panose="020B0900000000000000" pitchFamily="50" charset="-128"/>
              </a:endParaRPr>
            </a:p>
          </p:txBody>
        </p:sp>
        <p:pic>
          <p:nvPicPr>
            <p:cNvPr id="12" name="図 11"/>
            <p:cNvPicPr>
              <a:picLocks noChangeAspect="1"/>
            </p:cNvPicPr>
            <p:nvPr/>
          </p:nvPicPr>
          <p:blipFill>
            <a:blip r:embed="rId7"/>
            <a:stretch>
              <a:fillRect/>
            </a:stretch>
          </p:blipFill>
          <p:spPr>
            <a:xfrm>
              <a:off x="5539539" y="6774243"/>
              <a:ext cx="1178680" cy="1507524"/>
            </a:xfrm>
            <a:prstGeom prst="rect">
              <a:avLst/>
            </a:prstGeom>
          </p:spPr>
        </p:pic>
      </p:grpSp>
      <p:pic>
        <p:nvPicPr>
          <p:cNvPr id="13" name="図 12"/>
          <p:cNvPicPr>
            <a:picLocks noChangeAspect="1"/>
          </p:cNvPicPr>
          <p:nvPr/>
        </p:nvPicPr>
        <p:blipFill>
          <a:blip r:embed="rId8"/>
          <a:stretch>
            <a:fillRect/>
          </a:stretch>
        </p:blipFill>
        <p:spPr>
          <a:xfrm>
            <a:off x="6420522" y="8512174"/>
            <a:ext cx="755651" cy="755651"/>
          </a:xfrm>
          <a:prstGeom prst="rect">
            <a:avLst/>
          </a:prstGeom>
        </p:spPr>
      </p:pic>
      <p:pic>
        <p:nvPicPr>
          <p:cNvPr id="7" name="図 6">
            <a:extLst>
              <a:ext uri="{FF2B5EF4-FFF2-40B4-BE49-F238E27FC236}">
                <a16:creationId xmlns:a16="http://schemas.microsoft.com/office/drawing/2014/main" id="{3BD19B35-54B6-460F-8450-0A63F8AA4E2A}"/>
              </a:ext>
            </a:extLst>
          </p:cNvPr>
          <p:cNvPicPr>
            <a:picLocks noChangeAspect="1"/>
          </p:cNvPicPr>
          <p:nvPr/>
        </p:nvPicPr>
        <p:blipFill>
          <a:blip r:embed="rId9"/>
          <a:stretch>
            <a:fillRect/>
          </a:stretch>
        </p:blipFill>
        <p:spPr>
          <a:xfrm>
            <a:off x="6491872" y="9335525"/>
            <a:ext cx="612952" cy="612952"/>
          </a:xfrm>
          <a:prstGeom prst="rect">
            <a:avLst/>
          </a:prstGeom>
        </p:spPr>
      </p:pic>
      <p:sp>
        <p:nvSpPr>
          <p:cNvPr id="14" name="四角形: 角を丸くする 13">
            <a:extLst>
              <a:ext uri="{FF2B5EF4-FFF2-40B4-BE49-F238E27FC236}">
                <a16:creationId xmlns:a16="http://schemas.microsoft.com/office/drawing/2014/main" id="{D8D619F3-C358-4105-91C9-4D6D748D5ECE}"/>
              </a:ext>
            </a:extLst>
          </p:cNvPr>
          <p:cNvSpPr/>
          <p:nvPr/>
        </p:nvSpPr>
        <p:spPr>
          <a:xfrm>
            <a:off x="5139159" y="8541435"/>
            <a:ext cx="2040901" cy="684000"/>
          </a:xfrm>
          <a:prstGeom prst="roundRect">
            <a:avLst/>
          </a:prstGeom>
          <a:noFill/>
          <a:ln w="38100">
            <a:solidFill>
              <a:srgbClr val="CC555D"/>
            </a:solidFill>
          </a:ln>
        </p:spPr>
        <p:txBody>
          <a:bodyPr wrap="square" lIns="0" tIns="0" rIns="0" bIns="0" rtlCol="0" anchor="ctr">
            <a:spAutoFit/>
          </a:bodyPr>
          <a:lstStyle/>
          <a:p>
            <a:pPr algn="ctr"/>
            <a:endParaRPr kumimoji="1" lang="ja-JP" altLang="en-US" sz="3200" b="1" dirty="0">
              <a:latin typeface="HGP創英角ｺﾞｼｯｸUB" panose="020B0900000000000000" pitchFamily="50" charset="-128"/>
              <a:ea typeface="HGP創英角ｺﾞｼｯｸUB" panose="020B0900000000000000" pitchFamily="50" charset="-128"/>
            </a:endParaRPr>
          </a:p>
        </p:txBody>
      </p:sp>
      <p:pic>
        <p:nvPicPr>
          <p:cNvPr id="15" name="図 14">
            <a:extLst>
              <a:ext uri="{FF2B5EF4-FFF2-40B4-BE49-F238E27FC236}">
                <a16:creationId xmlns:a16="http://schemas.microsoft.com/office/drawing/2014/main" id="{ED71B483-E2BC-4A12-A542-364A72818B27}"/>
              </a:ext>
            </a:extLst>
          </p:cNvPr>
          <p:cNvPicPr>
            <a:picLocks noChangeAspect="1"/>
          </p:cNvPicPr>
          <p:nvPr/>
        </p:nvPicPr>
        <p:blipFill>
          <a:blip r:embed="rId10"/>
          <a:stretch>
            <a:fillRect/>
          </a:stretch>
        </p:blipFill>
        <p:spPr>
          <a:xfrm>
            <a:off x="5139159" y="9270853"/>
            <a:ext cx="2060653" cy="719390"/>
          </a:xfrm>
          <a:prstGeom prst="rect">
            <a:avLst/>
          </a:prstGeom>
        </p:spPr>
      </p:pic>
      <p:sp>
        <p:nvSpPr>
          <p:cNvPr id="16" name="テキスト ボックス 15">
            <a:extLst>
              <a:ext uri="{FF2B5EF4-FFF2-40B4-BE49-F238E27FC236}">
                <a16:creationId xmlns:a16="http://schemas.microsoft.com/office/drawing/2014/main" id="{08715424-4B1F-4240-9A82-B9BBFC0D2331}"/>
              </a:ext>
            </a:extLst>
          </p:cNvPr>
          <p:cNvSpPr txBox="1"/>
          <p:nvPr/>
        </p:nvSpPr>
        <p:spPr>
          <a:xfrm>
            <a:off x="5360976" y="9349075"/>
            <a:ext cx="1437371" cy="646331"/>
          </a:xfrm>
          <a:prstGeom prst="rect">
            <a:avLst/>
          </a:prstGeom>
          <a:noFill/>
        </p:spPr>
        <p:txBody>
          <a:bodyPr wrap="square" rtlCol="0">
            <a:spAutoFit/>
          </a:bodyPr>
          <a:lstStyle/>
          <a:p>
            <a:r>
              <a:rPr kumimoji="1" lang="ja-JP" altLang="en-US" sz="1600" b="1" dirty="0">
                <a:solidFill>
                  <a:srgbClr val="CC555D"/>
                </a:solidFill>
                <a:latin typeface="+mj-ea"/>
                <a:ea typeface="+mj-ea"/>
              </a:rPr>
              <a:t>終了後</a:t>
            </a:r>
            <a:br>
              <a:rPr kumimoji="1" lang="en-US" altLang="ja-JP" sz="1600" b="1" dirty="0">
                <a:solidFill>
                  <a:srgbClr val="CC555D"/>
                </a:solidFill>
                <a:latin typeface="+mj-ea"/>
                <a:ea typeface="+mj-ea"/>
              </a:rPr>
            </a:br>
            <a:r>
              <a:rPr kumimoji="1" lang="ja-JP" altLang="en-US" sz="1600" b="1" dirty="0">
                <a:solidFill>
                  <a:srgbClr val="CC555D"/>
                </a:solidFill>
                <a:latin typeface="+mj-ea"/>
                <a:ea typeface="+mj-ea"/>
              </a:rPr>
              <a:t>アンケート</a:t>
            </a:r>
          </a:p>
        </p:txBody>
      </p:sp>
      <p:sp>
        <p:nvSpPr>
          <p:cNvPr id="41" name="テキスト ボックス 40">
            <a:extLst>
              <a:ext uri="{FF2B5EF4-FFF2-40B4-BE49-F238E27FC236}">
                <a16:creationId xmlns:a16="http://schemas.microsoft.com/office/drawing/2014/main" id="{47A1247E-2D6A-4752-9756-544E4826E799}"/>
              </a:ext>
            </a:extLst>
          </p:cNvPr>
          <p:cNvSpPr txBox="1"/>
          <p:nvPr/>
        </p:nvSpPr>
        <p:spPr>
          <a:xfrm>
            <a:off x="5280066" y="8605239"/>
            <a:ext cx="1211806" cy="584775"/>
          </a:xfrm>
          <a:prstGeom prst="rect">
            <a:avLst/>
          </a:prstGeom>
          <a:noFill/>
        </p:spPr>
        <p:txBody>
          <a:bodyPr wrap="square" rtlCol="0">
            <a:spAutoFit/>
          </a:bodyPr>
          <a:lstStyle/>
          <a:p>
            <a:r>
              <a:rPr kumimoji="1" lang="ja-JP" altLang="en-US" sz="1600" b="1" dirty="0">
                <a:solidFill>
                  <a:srgbClr val="CC555D"/>
                </a:solidFill>
              </a:rPr>
              <a:t>スマホから参加　⇒</a:t>
            </a:r>
          </a:p>
        </p:txBody>
      </p:sp>
    </p:spTree>
    <p:extLst>
      <p:ext uri="{BB962C8B-B14F-4D97-AF65-F5344CB8AC3E}">
        <p14:creationId xmlns:p14="http://schemas.microsoft.com/office/powerpoint/2010/main" val="3071132631"/>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wrap="square" lIns="0" tIns="0" rIns="0" bIns="0">
        <a:spAutoFit/>
      </a:bodyPr>
      <a:lstStyle>
        <a:defPPr>
          <a:defRPr sz="3200" b="1" dirty="0" smtClean="0">
            <a:latin typeface="HGP創英角ｺﾞｼｯｸUB" panose="020B0900000000000000" pitchFamily="50" charset="-128"/>
            <a:ea typeface="HGP創英角ｺﾞｼｯｸUB" panose="020B0900000000000000" pitchFamily="50" charset="-128"/>
          </a:defRPr>
        </a:defPPr>
      </a:lstStyle>
    </a:spDef>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386</Words>
  <Application>Microsoft Office PowerPoint</Application>
  <PresentationFormat>ユーザー設定</PresentationFormat>
  <Paragraphs>27</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HGPｺﾞｼｯｸE</vt:lpstr>
      <vt:lpstr>HGP創英角ｺﾞｼｯｸUB</vt:lpstr>
      <vt:lpstr>ＭＳ Ｐゴシック</vt:lpstr>
      <vt:lpstr>Arial</vt:lpstr>
      <vt:lpstr>Calibri</vt:lpstr>
      <vt:lpstr>Calibri Light</vt:lpstr>
      <vt:lpstr>1_ガイド入りテンプレートサンプル20130531三木さん</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2017-01-19T10:37:45Z</dcterms:created>
  <dcterms:modified xsi:type="dcterms:W3CDTF">2021-02-22T21:42:30Z</dcterms:modified>
</cp:coreProperties>
</file>