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69150" cy="5376863" type="B5ISO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86" y="879964"/>
            <a:ext cx="6093778" cy="1871945"/>
          </a:xfrm>
        </p:spPr>
        <p:txBody>
          <a:bodyPr anchor="b"/>
          <a:lstStyle>
            <a:lvl1pPr algn="ctr">
              <a:defRPr sz="47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6144" y="2824098"/>
            <a:ext cx="5376863" cy="1298164"/>
          </a:xfrm>
        </p:spPr>
        <p:txBody>
          <a:bodyPr/>
          <a:lstStyle>
            <a:lvl1pPr marL="0" indent="0" algn="ctr">
              <a:buNone/>
              <a:defRPr sz="1882"/>
            </a:lvl1pPr>
            <a:lvl2pPr marL="358445" indent="0" algn="ctr">
              <a:buNone/>
              <a:defRPr sz="1568"/>
            </a:lvl2pPr>
            <a:lvl3pPr marL="716890" indent="0" algn="ctr">
              <a:buNone/>
              <a:defRPr sz="1411"/>
            </a:lvl3pPr>
            <a:lvl4pPr marL="1075334" indent="0" algn="ctr">
              <a:buNone/>
              <a:defRPr sz="1254"/>
            </a:lvl4pPr>
            <a:lvl5pPr marL="1433779" indent="0" algn="ctr">
              <a:buNone/>
              <a:defRPr sz="1254"/>
            </a:lvl5pPr>
            <a:lvl6pPr marL="1792224" indent="0" algn="ctr">
              <a:buNone/>
              <a:defRPr sz="1254"/>
            </a:lvl6pPr>
            <a:lvl7pPr marL="2150669" indent="0" algn="ctr">
              <a:buNone/>
              <a:defRPr sz="1254"/>
            </a:lvl7pPr>
            <a:lvl8pPr marL="2509114" indent="0" algn="ctr">
              <a:buNone/>
              <a:defRPr sz="1254"/>
            </a:lvl8pPr>
            <a:lvl9pPr marL="2867558" indent="0" algn="ctr">
              <a:buNone/>
              <a:defRPr sz="12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62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7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30423" y="286268"/>
            <a:ext cx="1545848" cy="455664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879" y="286268"/>
            <a:ext cx="4547930" cy="455664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77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283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45" y="1340484"/>
            <a:ext cx="6183392" cy="2236625"/>
          </a:xfrm>
        </p:spPr>
        <p:txBody>
          <a:bodyPr anchor="b"/>
          <a:lstStyle>
            <a:lvl1pPr>
              <a:defRPr sz="47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45" y="3598268"/>
            <a:ext cx="6183392" cy="1176188"/>
          </a:xfrm>
        </p:spPr>
        <p:txBody>
          <a:bodyPr/>
          <a:lstStyle>
            <a:lvl1pPr marL="0" indent="0">
              <a:buNone/>
              <a:defRPr sz="1882">
                <a:solidFill>
                  <a:schemeClr val="tx1"/>
                </a:solidFill>
              </a:defRPr>
            </a:lvl1pPr>
            <a:lvl2pPr marL="358445" indent="0">
              <a:buNone/>
              <a:defRPr sz="1568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411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2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49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2879" y="1431341"/>
            <a:ext cx="3046889" cy="34115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29382" y="1431341"/>
            <a:ext cx="3046889" cy="341157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3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286269"/>
            <a:ext cx="6183392" cy="103927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814" y="1318079"/>
            <a:ext cx="3032886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814" y="1964048"/>
            <a:ext cx="3032886" cy="28888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29382" y="1318079"/>
            <a:ext cx="3047823" cy="645970"/>
          </a:xfrm>
        </p:spPr>
        <p:txBody>
          <a:bodyPr anchor="b"/>
          <a:lstStyle>
            <a:lvl1pPr marL="0" indent="0">
              <a:buNone/>
              <a:defRPr sz="1882" b="1"/>
            </a:lvl1pPr>
            <a:lvl2pPr marL="358445" indent="0">
              <a:buNone/>
              <a:defRPr sz="1568" b="1"/>
            </a:lvl2pPr>
            <a:lvl3pPr marL="716890" indent="0">
              <a:buNone/>
              <a:defRPr sz="1411" b="1"/>
            </a:lvl3pPr>
            <a:lvl4pPr marL="1075334" indent="0">
              <a:buNone/>
              <a:defRPr sz="1254" b="1"/>
            </a:lvl4pPr>
            <a:lvl5pPr marL="1433779" indent="0">
              <a:buNone/>
              <a:defRPr sz="1254" b="1"/>
            </a:lvl5pPr>
            <a:lvl6pPr marL="1792224" indent="0">
              <a:buNone/>
              <a:defRPr sz="1254" b="1"/>
            </a:lvl6pPr>
            <a:lvl7pPr marL="2150669" indent="0">
              <a:buNone/>
              <a:defRPr sz="1254" b="1"/>
            </a:lvl7pPr>
            <a:lvl8pPr marL="2509114" indent="0">
              <a:buNone/>
              <a:defRPr sz="1254" b="1"/>
            </a:lvl8pPr>
            <a:lvl9pPr marL="2867558" indent="0">
              <a:buNone/>
              <a:defRPr sz="125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29382" y="1964048"/>
            <a:ext cx="3047823" cy="288882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89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56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90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823" y="774170"/>
            <a:ext cx="3629382" cy="3821058"/>
          </a:xfrm>
        </p:spPr>
        <p:txBody>
          <a:bodyPr/>
          <a:lstStyle>
            <a:lvl1pPr>
              <a:defRPr sz="2509"/>
            </a:lvl1pPr>
            <a:lvl2pPr>
              <a:defRPr sz="2195"/>
            </a:lvl2pPr>
            <a:lvl3pPr>
              <a:defRPr sz="1882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80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813" y="358458"/>
            <a:ext cx="2312237" cy="1254601"/>
          </a:xfrm>
        </p:spPr>
        <p:txBody>
          <a:bodyPr anchor="b"/>
          <a:lstStyle>
            <a:lvl1pPr>
              <a:defRPr sz="25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47823" y="774170"/>
            <a:ext cx="3629382" cy="3821058"/>
          </a:xfrm>
        </p:spPr>
        <p:txBody>
          <a:bodyPr anchor="t"/>
          <a:lstStyle>
            <a:lvl1pPr marL="0" indent="0">
              <a:buNone/>
              <a:defRPr sz="2509"/>
            </a:lvl1pPr>
            <a:lvl2pPr marL="358445" indent="0">
              <a:buNone/>
              <a:defRPr sz="2195"/>
            </a:lvl2pPr>
            <a:lvl3pPr marL="716890" indent="0">
              <a:buNone/>
              <a:defRPr sz="1882"/>
            </a:lvl3pPr>
            <a:lvl4pPr marL="1075334" indent="0">
              <a:buNone/>
              <a:defRPr sz="1568"/>
            </a:lvl4pPr>
            <a:lvl5pPr marL="1433779" indent="0">
              <a:buNone/>
              <a:defRPr sz="1568"/>
            </a:lvl5pPr>
            <a:lvl6pPr marL="1792224" indent="0">
              <a:buNone/>
              <a:defRPr sz="1568"/>
            </a:lvl6pPr>
            <a:lvl7pPr marL="2150669" indent="0">
              <a:buNone/>
              <a:defRPr sz="1568"/>
            </a:lvl7pPr>
            <a:lvl8pPr marL="2509114" indent="0">
              <a:buNone/>
              <a:defRPr sz="1568"/>
            </a:lvl8pPr>
            <a:lvl9pPr marL="2867558" indent="0">
              <a:buNone/>
              <a:defRPr sz="156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813" y="1613059"/>
            <a:ext cx="2312237" cy="2988391"/>
          </a:xfrm>
        </p:spPr>
        <p:txBody>
          <a:bodyPr/>
          <a:lstStyle>
            <a:lvl1pPr marL="0" indent="0">
              <a:buNone/>
              <a:defRPr sz="1254"/>
            </a:lvl1pPr>
            <a:lvl2pPr marL="358445" indent="0">
              <a:buNone/>
              <a:defRPr sz="1098"/>
            </a:lvl2pPr>
            <a:lvl3pPr marL="716890" indent="0">
              <a:buNone/>
              <a:defRPr sz="941"/>
            </a:lvl3pPr>
            <a:lvl4pPr marL="1075334" indent="0">
              <a:buNone/>
              <a:defRPr sz="784"/>
            </a:lvl4pPr>
            <a:lvl5pPr marL="1433779" indent="0">
              <a:buNone/>
              <a:defRPr sz="784"/>
            </a:lvl5pPr>
            <a:lvl6pPr marL="1792224" indent="0">
              <a:buNone/>
              <a:defRPr sz="784"/>
            </a:lvl6pPr>
            <a:lvl7pPr marL="2150669" indent="0">
              <a:buNone/>
              <a:defRPr sz="784"/>
            </a:lvl7pPr>
            <a:lvl8pPr marL="2509114" indent="0">
              <a:buNone/>
              <a:defRPr sz="784"/>
            </a:lvl8pPr>
            <a:lvl9pPr marL="2867558" indent="0">
              <a:buNone/>
              <a:defRPr sz="78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89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879" y="286269"/>
            <a:ext cx="6183392" cy="1039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879" y="1431341"/>
            <a:ext cx="6183392" cy="3411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2879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2FACD-2C1C-4869-972B-3AE5002F34BE}" type="datetimeFigureOut">
              <a:rPr kumimoji="1" lang="ja-JP" altLang="en-US" smtClean="0"/>
              <a:t>2022/6/2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74781" y="4983557"/>
            <a:ext cx="2419588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63212" y="4983557"/>
            <a:ext cx="1613059" cy="28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C26A5-1C75-42BC-9FF1-B007D348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8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6890" rtl="0" eaLnBrk="1" latinLnBrk="0" hangingPunct="1">
        <a:lnSpc>
          <a:spcPct val="90000"/>
        </a:lnSpc>
        <a:spcBef>
          <a:spcPct val="0"/>
        </a:spcBef>
        <a:buNone/>
        <a:defRPr kumimoji="1" sz="34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222" indent="-179222" algn="l" defTabSz="716890" rtl="0" eaLnBrk="1" latinLnBrk="0" hangingPunct="1">
        <a:lnSpc>
          <a:spcPct val="90000"/>
        </a:lnSpc>
        <a:spcBef>
          <a:spcPts val="784"/>
        </a:spcBef>
        <a:buFont typeface="Arial" panose="020B0604020202020204" pitchFamily="34" charset="0"/>
        <a:buChar char="•"/>
        <a:defRPr kumimoji="1" sz="2195" kern="1200">
          <a:solidFill>
            <a:schemeClr val="tx1"/>
          </a:solidFill>
          <a:latin typeface="+mn-lt"/>
          <a:ea typeface="+mn-ea"/>
          <a:cs typeface="+mn-cs"/>
        </a:defRPr>
      </a:lvl1pPr>
      <a:lvl2pPr marL="53766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882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568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lnSpc>
          <a:spcPct val="90000"/>
        </a:lnSpc>
        <a:spcBef>
          <a:spcPts val="392"/>
        </a:spcBef>
        <a:buFont typeface="Arial" panose="020B0604020202020204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7887">
            <a:extLst>
              <a:ext uri="{FF2B5EF4-FFF2-40B4-BE49-F238E27FC236}">
                <a16:creationId xmlns:a16="http://schemas.microsoft.com/office/drawing/2014/main" id="{A700D2F1-FDBF-4A80-04EF-E8F7210E1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32" y="413922"/>
            <a:ext cx="3947892" cy="149288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DBE5F1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92C178BC-98AD-469B-08FF-4F35C77A5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2799" y="2020158"/>
            <a:ext cx="5256584" cy="90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800" dirty="0"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7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/14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（木）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ＡＭ </a:t>
            </a:r>
            <a:r>
              <a:rPr kumimoji="1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11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：</a:t>
            </a:r>
            <a:r>
              <a:rPr kumimoji="1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00 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～</a:t>
            </a:r>
            <a:r>
              <a:rPr kumimoji="1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11</a:t>
            </a:r>
            <a:r>
              <a:rPr kumimoji="1" lang="ja-JP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：</a:t>
            </a:r>
            <a:r>
              <a:rPr kumimoji="1" lang="en-US" altLang="ja-JP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P創英角ﾎﾟｯﾌﾟ体" pitchFamily="50" charset="-128"/>
                <a:ea typeface="HGP創英角ﾎﾟｯﾌﾟ体" pitchFamily="50" charset="-128"/>
                <a:cs typeface="Times New Roman" pitchFamily="18" charset="0"/>
              </a:rPr>
              <a:t>30</a:t>
            </a:r>
            <a:endParaRPr kumimoji="1" lang="en-US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" name="AutoShape 7812">
            <a:extLst>
              <a:ext uri="{FF2B5EF4-FFF2-40B4-BE49-F238E27FC236}">
                <a16:creationId xmlns:a16="http://schemas.microsoft.com/office/drawing/2014/main" id="{76661F3F-DD18-4FA7-C7B2-7A54A5708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900" y="304153"/>
            <a:ext cx="6696744" cy="4857402"/>
          </a:xfrm>
          <a:prstGeom prst="roundRect">
            <a:avLst>
              <a:gd name="adj" fmla="val 1579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endParaRPr lang="ja-JP" altLang="en-US" dirty="0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2D0249D6-AD44-44B8-59E2-62EA9469EE43}"/>
              </a:ext>
            </a:extLst>
          </p:cNvPr>
          <p:cNvGrpSpPr>
            <a:grpSpLocks/>
          </p:cNvGrpSpPr>
          <p:nvPr/>
        </p:nvGrpSpPr>
        <p:grpSpPr bwMode="auto">
          <a:xfrm>
            <a:off x="472348" y="2110634"/>
            <a:ext cx="946150" cy="381498"/>
            <a:chOff x="903" y="13035"/>
            <a:chExt cx="1338" cy="497"/>
          </a:xfrm>
        </p:grpSpPr>
        <p:sp>
          <p:nvSpPr>
            <p:cNvPr id="8" name="AutoShape 15">
              <a:extLst>
                <a:ext uri="{FF2B5EF4-FFF2-40B4-BE49-F238E27FC236}">
                  <a16:creationId xmlns:a16="http://schemas.microsoft.com/office/drawing/2014/main" id="{4F42FA73-9A51-2C00-01E9-28758EE7D8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" y="13035"/>
              <a:ext cx="1338" cy="497"/>
            </a:xfrm>
            <a:prstGeom prst="roundRect">
              <a:avLst>
                <a:gd name="adj" fmla="val 16667"/>
              </a:avLst>
            </a:prstGeom>
            <a:solidFill>
              <a:srgbClr val="1F497D"/>
            </a:solidFill>
            <a:ln w="12700">
              <a:solidFill>
                <a:srgbClr val="1F497D"/>
              </a:solidFill>
              <a:round/>
              <a:headEnd/>
              <a:tailEnd/>
            </a:ln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WordArt 14">
              <a:extLst>
                <a:ext uri="{FF2B5EF4-FFF2-40B4-BE49-F238E27FC236}">
                  <a16:creationId xmlns:a16="http://schemas.microsoft.com/office/drawing/2014/main" id="{21F7F4E1-72EE-81E0-0402-AAFDE7BAA9CD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972" y="13141"/>
              <a:ext cx="1200" cy="28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ja-JP" altLang="en-US" sz="1400" kern="10" spc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HG創英角ﾎﾟｯﾌﾟ体"/>
                  <a:ea typeface="HG創英角ﾎﾟｯﾌﾟ体"/>
                </a:rPr>
                <a:t>開催日時</a:t>
              </a:r>
            </a:p>
          </p:txBody>
        </p:sp>
      </p:grp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819C54-8A8F-A455-F6DD-1D432DA576C0}"/>
              </a:ext>
            </a:extLst>
          </p:cNvPr>
          <p:cNvSpPr/>
          <p:nvPr/>
        </p:nvSpPr>
        <p:spPr>
          <a:xfrm>
            <a:off x="1537888" y="426174"/>
            <a:ext cx="6858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762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英語の絵本で</a:t>
            </a:r>
            <a:endParaRPr lang="en-US" altLang="ja-JP" sz="4800" b="1" dirty="0">
              <a:ln w="7620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4800" b="1" dirty="0">
                <a:ln w="76200">
                  <a:solidFill>
                    <a:srgbClr val="0070C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　おはなし会</a:t>
            </a:r>
            <a:endParaRPr lang="ja-JP" altLang="en-US" sz="4800" b="1" cap="none" spc="0" dirty="0">
              <a:ln w="76200">
                <a:solidFill>
                  <a:srgbClr val="0070C0"/>
                </a:solidFill>
                <a:prstDash val="solid"/>
              </a:ln>
              <a:solidFill>
                <a:srgbClr val="0070C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018F7F5-0AAA-C7E8-0FAE-2CA05B781328}"/>
              </a:ext>
            </a:extLst>
          </p:cNvPr>
          <p:cNvSpPr/>
          <p:nvPr/>
        </p:nvSpPr>
        <p:spPr>
          <a:xfrm>
            <a:off x="3062402" y="419488"/>
            <a:ext cx="38635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英語の絵本で</a:t>
            </a:r>
            <a:endParaRPr lang="en-US" altLang="ja-JP" sz="4800" b="1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ja-JP" altLang="en-US" sz="4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　おはなし会</a:t>
            </a:r>
            <a:endParaRPr lang="ja-JP" altLang="en-US" sz="48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フローチャート : 代替処理 10">
            <a:extLst>
              <a:ext uri="{FF2B5EF4-FFF2-40B4-BE49-F238E27FC236}">
                <a16:creationId xmlns:a16="http://schemas.microsoft.com/office/drawing/2014/main" id="{A5451F81-5DAB-AF75-7307-B3F7E2516405}"/>
              </a:ext>
            </a:extLst>
          </p:cNvPr>
          <p:cNvSpPr/>
          <p:nvPr/>
        </p:nvSpPr>
        <p:spPr>
          <a:xfrm>
            <a:off x="406644" y="2588513"/>
            <a:ext cx="6397256" cy="671121"/>
          </a:xfrm>
          <a:prstGeom prst="flowChartAlternateProcess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kern="100" dirty="0">
                <a:latin typeface="さなフォン角" panose="02000609000000000000" pitchFamily="1" charset="-128"/>
                <a:ea typeface="さなフォン角" panose="02000609000000000000" pitchFamily="1" charset="-128"/>
                <a:cs typeface="Times New Roman" panose="02020603050405020304" pitchFamily="18" charset="0"/>
              </a:rPr>
              <a:t>英語絵本の読み聞かせと手あそび歌です。洋書絵本の色彩や世界観、英語の音感をお子さんと一緒に楽しみませんか。</a:t>
            </a:r>
            <a:endParaRPr lang="en-US" altLang="ja-JP" kern="100" dirty="0">
              <a:effectLst/>
              <a:latin typeface="さなフォン角" panose="02000609000000000000" pitchFamily="1" charset="-128"/>
              <a:ea typeface="さなフォン角" panose="02000609000000000000" pitchFamily="1" charset="-128"/>
              <a:cs typeface="Times New Roman" panose="02020603050405020304" pitchFamily="18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F36CA1A-6EA4-03A9-3897-5413D5449BFD}"/>
              </a:ext>
            </a:extLst>
          </p:cNvPr>
          <p:cNvSpPr txBox="1"/>
          <p:nvPr/>
        </p:nvSpPr>
        <p:spPr>
          <a:xfrm>
            <a:off x="404701" y="3424245"/>
            <a:ext cx="592053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「英語の絵本でおはなし会」</a:t>
            </a:r>
            <a:endParaRPr lang="en-US" altLang="ja-JP" sz="1600" b="1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kumimoji="1" lang="ja-JP" altLang="en-US" sz="14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　西区で英語の絵本の読み聞かせ</a:t>
            </a:r>
            <a:endParaRPr kumimoji="1" lang="en-US" altLang="ja-JP" sz="1400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lang="ja-JP" altLang="en-US" sz="14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　ボランティア活動を行っています。</a:t>
            </a:r>
            <a:endParaRPr lang="en-US" altLang="ja-JP" sz="1400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lang="ja-JP" altLang="en-US" sz="14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　　</a:t>
            </a:r>
            <a:endParaRPr lang="en-US" altLang="ja-JP" sz="1400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kumimoji="1" lang="en-US" altLang="ja-JP" sz="12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※</a:t>
            </a:r>
            <a:r>
              <a:rPr kumimoji="1" lang="ja-JP" altLang="en-US" sz="12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新型コロナ感染予防のため、</a:t>
            </a:r>
            <a:endParaRPr kumimoji="1" lang="en-US" altLang="ja-JP" sz="1200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kumimoji="1" lang="ja-JP" altLang="en-US" sz="12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換気・人数制限等の感染対策を行います。</a:t>
            </a:r>
            <a:endParaRPr kumimoji="1" lang="en-US" altLang="ja-JP" sz="1200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lang="ja-JP" altLang="en-US" sz="12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参加される際には、</a:t>
            </a:r>
            <a:r>
              <a:rPr kumimoji="1" lang="ja-JP" altLang="en-US" sz="12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マスクの着用をお願いいたします</a:t>
            </a:r>
            <a:endParaRPr kumimoji="1" lang="en-US" altLang="ja-JP" sz="1200" dirty="0">
              <a:latin typeface="さなフォン角" panose="02000609000000000000" pitchFamily="1" charset="-128"/>
              <a:ea typeface="さなフォン角" panose="02000609000000000000" pitchFamily="1" charset="-128"/>
            </a:endParaRPr>
          </a:p>
          <a:p>
            <a:r>
              <a:rPr kumimoji="1" lang="ja-JP" altLang="en-US" sz="1200" dirty="0">
                <a:latin typeface="さなフォン角" panose="02000609000000000000" pitchFamily="1" charset="-128"/>
                <a:ea typeface="さなフォン角" panose="02000609000000000000" pitchFamily="1" charset="-128"/>
              </a:rPr>
              <a:t>（乳幼児は除く）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E099117-5C44-5BA0-38ED-3943D4A893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427" y="4364231"/>
            <a:ext cx="986041" cy="738579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DC423E04-6684-4129-610B-D6CB11C431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522" y="1136752"/>
            <a:ext cx="737764" cy="877438"/>
          </a:xfrm>
          <a:prstGeom prst="ellipse">
            <a:avLst/>
          </a:prstGeom>
        </p:spPr>
      </p:pic>
      <p:sp>
        <p:nvSpPr>
          <p:cNvPr id="16" name="思考の吹き出し: 雲形 15">
            <a:extLst>
              <a:ext uri="{FF2B5EF4-FFF2-40B4-BE49-F238E27FC236}">
                <a16:creationId xmlns:a16="http://schemas.microsoft.com/office/drawing/2014/main" id="{C6B5D436-6972-7118-3AAE-EB2B3DF280E8}"/>
              </a:ext>
            </a:extLst>
          </p:cNvPr>
          <p:cNvSpPr/>
          <p:nvPr/>
        </p:nvSpPr>
        <p:spPr>
          <a:xfrm rot="10800000">
            <a:off x="5514310" y="1945223"/>
            <a:ext cx="1411649" cy="417746"/>
          </a:xfrm>
          <a:prstGeom prst="cloudCallout">
            <a:avLst>
              <a:gd name="adj1" fmla="val 44202"/>
              <a:gd name="adj2" fmla="val 70274"/>
            </a:avLst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WordArt 11">
            <a:extLst>
              <a:ext uri="{FF2B5EF4-FFF2-40B4-BE49-F238E27FC236}">
                <a16:creationId xmlns:a16="http://schemas.microsoft.com/office/drawing/2014/main" id="{4BEB6CED-2529-42FF-5DB1-437F7EE6B4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670146" y="2054579"/>
            <a:ext cx="1103478" cy="25341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69850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ja-JP" altLang="en-US" sz="1200" kern="10" dirty="0">
                <a:solidFill>
                  <a:srgbClr val="000000"/>
                </a:solidFill>
                <a:latin typeface="+mn-ea"/>
              </a:rPr>
              <a:t>申込み不要・</a:t>
            </a:r>
            <a:r>
              <a:rPr lang="ja-JP" altLang="en-US" sz="1200" kern="10" spc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無料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ED60A9A-8EFC-52CA-9637-049C3BF229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23" y="365205"/>
            <a:ext cx="2532828" cy="1635243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1C8D69F-2ECA-905F-4211-669EF371B995}"/>
              </a:ext>
            </a:extLst>
          </p:cNvPr>
          <p:cNvSpPr/>
          <p:nvPr/>
        </p:nvSpPr>
        <p:spPr>
          <a:xfrm>
            <a:off x="730318" y="857294"/>
            <a:ext cx="16151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" b="1" dirty="0">
                <a:ln w="12700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おやこの</a:t>
            </a:r>
            <a:endParaRPr lang="en-US" altLang="ja-JP" sz="2800" b="1" dirty="0">
              <a:ln w="12700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>
                <a:ln w="12700" cmpd="sng">
                  <a:solidFill>
                    <a:srgbClr val="FF3399"/>
                  </a:solidFill>
                  <a:prstDash val="solid"/>
                </a:ln>
                <a:solidFill>
                  <a:srgbClr val="FF3399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広場</a:t>
            </a:r>
            <a:endParaRPr lang="ja-JP" altLang="en-US" sz="2800" b="1" cap="none" spc="0" dirty="0">
              <a:ln w="12700" cmpd="sng">
                <a:solidFill>
                  <a:srgbClr val="FF3399"/>
                </a:solidFill>
                <a:prstDash val="solid"/>
              </a:ln>
              <a:solidFill>
                <a:srgbClr val="FF3399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Text Box 55">
            <a:extLst>
              <a:ext uri="{FF2B5EF4-FFF2-40B4-BE49-F238E27FC236}">
                <a16:creationId xmlns:a16="http://schemas.microsoft.com/office/drawing/2014/main" id="{CEEC5865-1145-97B0-8130-850642D26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83" y="705229"/>
            <a:ext cx="1484312" cy="324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富士ポップ" pitchFamily="49" charset="-128"/>
                <a:cs typeface="Times New Roman" pitchFamily="18" charset="0"/>
              </a:rPr>
              <a:t>子育て支援事業</a:t>
            </a:r>
            <a:endParaRPr kumimoji="1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FEB2EBC6-AD7F-BAEF-1ABA-C2FE83BDFF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966" y="3383951"/>
            <a:ext cx="1841497" cy="13811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780890F-BD24-BC34-A817-44D2C6E76B6D}"/>
              </a:ext>
            </a:extLst>
          </p:cNvPr>
          <p:cNvSpPr txBox="1"/>
          <p:nvPr/>
        </p:nvSpPr>
        <p:spPr>
          <a:xfrm>
            <a:off x="4348671" y="4724779"/>
            <a:ext cx="1883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＜</a:t>
            </a:r>
            <a:r>
              <a:rPr kumimoji="1" lang="en-US" altLang="ja-JP" sz="1200" dirty="0"/>
              <a:t>2021</a:t>
            </a:r>
            <a:r>
              <a:rPr kumimoji="1" lang="ja-JP" altLang="en-US" sz="1200" dirty="0"/>
              <a:t>年度講座の様子＞</a:t>
            </a:r>
          </a:p>
        </p:txBody>
      </p:sp>
    </p:spTree>
    <p:extLst>
      <p:ext uri="{BB962C8B-B14F-4D97-AF65-F5344CB8AC3E}">
        <p14:creationId xmlns:p14="http://schemas.microsoft.com/office/powerpoint/2010/main" val="4192237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131</Words>
  <Application>Microsoft Office PowerPoint</Application>
  <PresentationFormat>B5 (ISO) 176x250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HGP創英角ﾎﾟｯﾌﾟ体</vt:lpstr>
      <vt:lpstr>HG創英角ﾎﾟｯﾌﾟ体</vt:lpstr>
      <vt:lpstr>さなフォン角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若竹 花子</dc:creator>
  <cp:lastModifiedBy>若竹 花子</cp:lastModifiedBy>
  <cp:revision>2</cp:revision>
  <dcterms:created xsi:type="dcterms:W3CDTF">2022-06-02T01:30:27Z</dcterms:created>
  <dcterms:modified xsi:type="dcterms:W3CDTF">2022-06-02T01:33:10Z</dcterms:modified>
</cp:coreProperties>
</file>